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0"/>
  </p:notesMasterIdLst>
  <p:sldIdLst>
    <p:sldId id="4605" r:id="rId5"/>
    <p:sldId id="4606" r:id="rId6"/>
    <p:sldId id="258" r:id="rId7"/>
    <p:sldId id="259" r:id="rId8"/>
    <p:sldId id="4566" r:id="rId9"/>
    <p:sldId id="4619" r:id="rId10"/>
    <p:sldId id="280" r:id="rId11"/>
    <p:sldId id="4615" r:id="rId12"/>
    <p:sldId id="281" r:id="rId13"/>
    <p:sldId id="4616" r:id="rId14"/>
    <p:sldId id="4614" r:id="rId15"/>
    <p:sldId id="4622" r:id="rId16"/>
    <p:sldId id="284" r:id="rId17"/>
    <p:sldId id="277" r:id="rId18"/>
    <p:sldId id="4618" r:id="rId19"/>
    <p:sldId id="4621" r:id="rId20"/>
    <p:sldId id="4620" r:id="rId21"/>
    <p:sldId id="282" r:id="rId22"/>
    <p:sldId id="4617" r:id="rId23"/>
    <p:sldId id="278" r:id="rId24"/>
    <p:sldId id="279" r:id="rId25"/>
    <p:sldId id="275" r:id="rId26"/>
    <p:sldId id="4597" r:id="rId27"/>
    <p:sldId id="4612" r:id="rId28"/>
    <p:sldId id="4613" r:id="rId29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8FC8D4-D4CA-AD06-2C8C-6A67993B189D}" name="Rachel Chard" initials="RC" userId="S::rchard@calstart.org::87a0771c-2eb8-4f8e-8154-f65a44d394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885"/>
    <a:srgbClr val="4F84B9"/>
    <a:srgbClr val="6D9BC8"/>
    <a:srgbClr val="7CC6F7"/>
    <a:srgbClr val="C5E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F2D9F-82A7-8A6D-411F-BEBC62932E78}" v="55" dt="2025-02-12T17:30:53.629"/>
    <p1510:client id="{6DB45E4B-5690-A355-7D98-8B6E5EEC2D03}" v="183" dt="2025-02-12T17:06:24.953"/>
    <p1510:client id="{8DFF3354-5561-524F-2E94-585CC1510E14}" v="1253" dt="2025-02-12T17:46:04.616"/>
    <p1510:client id="{9ECB6825-5F8D-E21F-3E17-731C1B2F0AB0}" v="108" dt="2025-02-12T17:16:09.228"/>
    <p1510:client id="{B31FEAF9-2A9E-4AB6-AB3E-9B974B958F67}" v="72" dt="2025-02-12T16:50:04.235"/>
    <p1510:client id="{D3AE5D6A-FD46-8B96-1CA0-3938C51D79F3}" v="133" dt="2025-02-12T17:13:18.340"/>
    <p1510:client id="{E01E1251-81AC-4BB2-B3B3-A53B470782E5}" v="519" dt="2025-02-12T17:53:41.930"/>
    <p1510:client id="{E3BED484-D4DC-4C33-A4CC-8A1F7C6D5F93}" v="93" dt="2025-02-14T13:58:06.530"/>
    <p1510:client id="{EE77E131-9B87-DC45-28C5-FDE77E506244}" v="1" dt="2025-02-12T17:50:53.412"/>
    <p1510:client id="{F3C4804C-1E41-CD50-C166-E20D4FD9AF5A}" v="4" dt="2025-02-12T16:54:36.13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4" d="100"/>
          <a:sy n="24" d="100"/>
        </p:scale>
        <p:origin x="2604" y="3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2T17:15:48.48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19350 1896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9173F-4911-461A-B31D-06599C98BD23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F290E-9E09-4026-9C63-00B1EB51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9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C9F5B-CB39-352B-85FC-1C262040F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4B328-8834-EE28-B924-C19264DF2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6DF5C2-45A9-D36F-57B9-8E9EE4E09D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https://thomasbuiltbuses.com/school-buses/saf-t-liner-c2-jouley-gen-2/#videoplay/0/</a:t>
            </a:r>
          </a:p>
          <a:p>
            <a:r>
              <a:rPr lang="en-US"/>
              <a:t>High Point, NC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244B4-8AB2-E556-1F6B-B02C3092A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6D75-219D-4B1D-AD02-51DEB65C21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90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EAB94-1331-4746-19B3-40C1E770A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976B5-99AF-0FB5-CBEC-6C59E2FB6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8B75D-2C60-3BD1-0DD9-347292B32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https://stnonline.com/news/greenpower-new-mexico-to-partner-on-electric-school-bus-pilot-program/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FA32E-C68F-0979-D69A-D38B2AFC5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6D75-219D-4B1D-AD02-51DEB65C21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E62F2-5F07-940C-2A74-7879EDB23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BC69BE-50E2-AB61-D959-C02272FE3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FF6642-FDCA-308D-6BC0-C5FB33EA6E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ahoo.com/news/bill-making-electric-school-buses-231117385.html?guccounter=1&amp;guce_referrer=aHR0cHM6Ly93d3cuZ29vZ2xlLmNvbS8&amp;guce_referrer_sig=AQAAACj5nexXZboBxyBUhjHLGO7pltOOdt_G4TZYeJIYhG2ACN2NsGt0pIXWQRmC5YiENFanig7tf1tfoQoIYlqzQuy3NdXFAHGLrwNR1hOoq0s_XxBH4FS5IsTEvL2GoSjW2RsCR9hTiK3o8yA0zJQtQWh75QMbaPvZy_sLmAwnKA0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48C43-5F3E-FFAF-5BB5-2D53FC929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6D75-219D-4B1D-AD02-51DEB65C21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https://www.blue-bird.com/blue-bird-donates-electric-school-bus-to-hoop-bus/</a:t>
            </a:r>
          </a:p>
          <a:p>
            <a:endParaRPr lang="en-US"/>
          </a:p>
          <a:p>
            <a:r>
              <a:rPr lang="en-US"/>
              <a:t>https://whnt.com/business/press-releases/ein-presswire/783811266/unique-electric-solutions-secures-executive-order-from-california-air-resources-board-for-school-bus-electrification/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6D75-219D-4B1D-AD02-51DEB65C21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4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96F88-95A3-44BF-B1AD-91804718D254}" type="slidenum"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6079D-AEAE-FAF8-C532-75C3D14FC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D0C05-DA09-E72B-5A46-E54AD55B2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E7ADE7-3E46-5DF2-2F81-52BFEDE7F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https://thomasbuiltbuses.com/school-buses/saf-t-liner-c2-jouley-gen-2/#videoplay/0/</a:t>
            </a:r>
          </a:p>
          <a:p>
            <a:r>
              <a:rPr lang="en-US"/>
              <a:t>High Point, NC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6CF54-0D89-BAF6-3D95-7D1C3EECC8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6D75-219D-4B1D-AD02-51DEB65C21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6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A5C90-0983-FC07-3044-737CEAABD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1572A2-2622-0E9B-035B-E8AC8B61F9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C26373-2B4C-6ED5-5C62-11EF41D30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https://dep.nj.gov/newsrel/25_p007/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28E2C-DB67-D1E7-3228-AEC8857E0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6D75-219D-4B1D-AD02-51DEB65C21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64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37072-F251-D75E-8F00-D71F25206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1FCD9-E13B-A452-9283-5E3AF42DD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74654B-62CE-AAF1-EC95-A1D5FD847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https://dep.nj.gov/newsrel/25_p007/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31BA6-265C-1D4F-EC7E-2746178E3C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6D75-219D-4B1D-AD02-51DEB65C21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44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https://dep.nj.gov/newsrel/25_p007/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6D75-219D-4B1D-AD02-51DEB65C21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72B54-3AAC-00E1-6D45-5CDD71D68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37CB0A-CA46-1B05-A8D5-5C7F802A2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9D2591-676A-94DF-50D5-C66B72C9C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https://dep.nj.gov/newsrel/25_p007/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AC45C-E281-DBD0-D48A-5A01D20C2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6D75-219D-4B1D-AD02-51DEB65C21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47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74522-467A-4579-73C3-92488492C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FA5436-3D8F-4681-BAB6-985C22ECF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618033-C96E-ACF6-49D2-A4CC5858E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https://dep.nj.gov/newsrel/25_p007/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8132-9780-8301-08FF-D78C8B9B2E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6D75-219D-4B1D-AD02-51DEB65C21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00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B1DAF-B914-CD99-B9A8-45B021D1F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47087F-C815-8973-1F4D-F8265193D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54BA6B-0FD1-6B34-85E3-E896ED6DA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https://dep.nj.gov/newsrel/25_p007/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789B4-77DB-27F4-4B60-A43A88AC3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6D75-219D-4B1D-AD02-51DEB65C21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80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CECFB-A4D2-617A-238B-A63A2849B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1B261F-7DCB-D358-029A-EB6B4C6AB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13F349-6F4F-DFBD-6A74-6FF0F4228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https://deq.wyoming.gov/2025/01/deq-2025-school-bus-replacement-program-is-now-open/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4A890-6F82-DD22-61AA-126351ED1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6D75-219D-4B1D-AD02-51DEB65C21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8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16448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C3C3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16448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C3C3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16448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644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6774127" y="190500"/>
            <a:ext cx="1514475" cy="10092690"/>
          </a:xfrm>
          <a:custGeom>
            <a:avLst/>
            <a:gdLst/>
            <a:ahLst/>
            <a:cxnLst/>
            <a:rect l="l" t="t" r="r" b="b"/>
            <a:pathLst>
              <a:path w="1514475" h="10092690">
                <a:moveTo>
                  <a:pt x="1513872" y="10092481"/>
                </a:moveTo>
                <a:lnTo>
                  <a:pt x="0" y="10092481"/>
                </a:lnTo>
                <a:lnTo>
                  <a:pt x="1513872" y="0"/>
                </a:lnTo>
                <a:lnTo>
                  <a:pt x="1513872" y="10092481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236227" y="7934781"/>
            <a:ext cx="8051800" cy="2352675"/>
          </a:xfrm>
          <a:custGeom>
            <a:avLst/>
            <a:gdLst/>
            <a:ahLst/>
            <a:cxnLst/>
            <a:rect l="l" t="t" r="r" b="b"/>
            <a:pathLst>
              <a:path w="8051800" h="2352675">
                <a:moveTo>
                  <a:pt x="8051773" y="0"/>
                </a:moveTo>
                <a:lnTo>
                  <a:pt x="8051773" y="2352217"/>
                </a:lnTo>
                <a:lnTo>
                  <a:pt x="0" y="2352217"/>
                </a:lnTo>
                <a:lnTo>
                  <a:pt x="80517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8319133"/>
            <a:ext cx="18288000" cy="1967864"/>
          </a:xfrm>
          <a:custGeom>
            <a:avLst/>
            <a:gdLst/>
            <a:ahLst/>
            <a:cxnLst/>
            <a:rect l="l" t="t" r="r" b="b"/>
            <a:pathLst>
              <a:path w="18288000" h="1967865">
                <a:moveTo>
                  <a:pt x="0" y="0"/>
                </a:moveTo>
                <a:lnTo>
                  <a:pt x="18288000" y="1951976"/>
                </a:lnTo>
                <a:lnTo>
                  <a:pt x="18288000" y="1967866"/>
                </a:lnTo>
                <a:lnTo>
                  <a:pt x="0" y="19678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" y="9236723"/>
            <a:ext cx="18288000" cy="1050290"/>
          </a:xfrm>
          <a:custGeom>
            <a:avLst/>
            <a:gdLst/>
            <a:ahLst/>
            <a:cxnLst/>
            <a:rect l="l" t="t" r="r" b="b"/>
            <a:pathLst>
              <a:path w="18288000" h="1050290">
                <a:moveTo>
                  <a:pt x="0" y="1050276"/>
                </a:moveTo>
                <a:lnTo>
                  <a:pt x="0" y="0"/>
                </a:lnTo>
                <a:lnTo>
                  <a:pt x="18287998" y="1009406"/>
                </a:lnTo>
                <a:lnTo>
                  <a:pt x="18287998" y="1050276"/>
                </a:lnTo>
                <a:lnTo>
                  <a:pt x="0" y="1050276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46420" y="8485742"/>
            <a:ext cx="3438524" cy="17240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16448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915275" y="10029825"/>
            <a:ext cx="10372725" cy="257175"/>
          </a:xfrm>
          <a:custGeom>
            <a:avLst/>
            <a:gdLst/>
            <a:ahLst/>
            <a:cxnLst/>
            <a:rect l="l" t="t" r="r" b="b"/>
            <a:pathLst>
              <a:path w="10372725" h="257175">
                <a:moveTo>
                  <a:pt x="10372725" y="0"/>
                </a:moveTo>
                <a:lnTo>
                  <a:pt x="0" y="0"/>
                </a:lnTo>
                <a:lnTo>
                  <a:pt x="0" y="257175"/>
                </a:lnTo>
                <a:lnTo>
                  <a:pt x="10372725" y="257175"/>
                </a:lnTo>
                <a:lnTo>
                  <a:pt x="1037272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671887" y="10029825"/>
            <a:ext cx="2214880" cy="257175"/>
          </a:xfrm>
          <a:custGeom>
            <a:avLst/>
            <a:gdLst/>
            <a:ahLst/>
            <a:cxnLst/>
            <a:rect l="l" t="t" r="r" b="b"/>
            <a:pathLst>
              <a:path w="2214879" h="257175">
                <a:moveTo>
                  <a:pt x="2214562" y="0"/>
                </a:moveTo>
                <a:lnTo>
                  <a:pt x="0" y="0"/>
                </a:lnTo>
                <a:lnTo>
                  <a:pt x="0" y="257175"/>
                </a:lnTo>
                <a:lnTo>
                  <a:pt x="2214562" y="257175"/>
                </a:lnTo>
                <a:lnTo>
                  <a:pt x="2214562" y="0"/>
                </a:lnTo>
                <a:close/>
              </a:path>
            </a:pathLst>
          </a:custGeom>
          <a:solidFill>
            <a:srgbClr val="005A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000750" y="10029825"/>
            <a:ext cx="1157605" cy="257175"/>
          </a:xfrm>
          <a:custGeom>
            <a:avLst/>
            <a:gdLst/>
            <a:ahLst/>
            <a:cxnLst/>
            <a:rect l="l" t="t" r="r" b="b"/>
            <a:pathLst>
              <a:path w="1157604" h="257175">
                <a:moveTo>
                  <a:pt x="1157287" y="0"/>
                </a:moveTo>
                <a:lnTo>
                  <a:pt x="0" y="0"/>
                </a:lnTo>
                <a:lnTo>
                  <a:pt x="0" y="257175"/>
                </a:lnTo>
                <a:lnTo>
                  <a:pt x="1157287" y="257175"/>
                </a:lnTo>
                <a:lnTo>
                  <a:pt x="1157287" y="0"/>
                </a:lnTo>
                <a:close/>
              </a:path>
            </a:pathLst>
          </a:custGeom>
          <a:solidFill>
            <a:srgbClr val="CE6B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272337" y="10029825"/>
            <a:ext cx="542925" cy="257175"/>
          </a:xfrm>
          <a:custGeom>
            <a:avLst/>
            <a:gdLst/>
            <a:ahLst/>
            <a:cxnLst/>
            <a:rect l="l" t="t" r="r" b="b"/>
            <a:pathLst>
              <a:path w="542925" h="257175">
                <a:moveTo>
                  <a:pt x="542925" y="0"/>
                </a:moveTo>
                <a:lnTo>
                  <a:pt x="0" y="0"/>
                </a:lnTo>
                <a:lnTo>
                  <a:pt x="0" y="257175"/>
                </a:lnTo>
                <a:lnTo>
                  <a:pt x="542925" y="257175"/>
                </a:lnTo>
                <a:lnTo>
                  <a:pt x="542925" y="0"/>
                </a:lnTo>
                <a:close/>
              </a:path>
            </a:pathLst>
          </a:custGeom>
          <a:solidFill>
            <a:srgbClr val="F57E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10029825"/>
            <a:ext cx="3529329" cy="257175"/>
          </a:xfrm>
          <a:custGeom>
            <a:avLst/>
            <a:gdLst/>
            <a:ahLst/>
            <a:cxnLst/>
            <a:rect l="l" t="t" r="r" b="b"/>
            <a:pathLst>
              <a:path w="3529329" h="257175">
                <a:moveTo>
                  <a:pt x="3529012" y="0"/>
                </a:moveTo>
                <a:lnTo>
                  <a:pt x="0" y="0"/>
                </a:lnTo>
                <a:lnTo>
                  <a:pt x="0" y="257175"/>
                </a:lnTo>
                <a:lnTo>
                  <a:pt x="3529012" y="257175"/>
                </a:lnTo>
                <a:lnTo>
                  <a:pt x="3529012" y="0"/>
                </a:lnTo>
                <a:close/>
              </a:path>
            </a:pathLst>
          </a:custGeom>
          <a:solidFill>
            <a:srgbClr val="00B5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988694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43937" y="3100387"/>
            <a:ext cx="1000124" cy="985837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8287999" cy="9886949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0" y="0"/>
            <a:ext cx="18288000" cy="9886950"/>
          </a:xfrm>
          <a:custGeom>
            <a:avLst/>
            <a:gdLst/>
            <a:ahLst/>
            <a:cxnLst/>
            <a:rect l="l" t="t" r="r" b="b"/>
            <a:pathLst>
              <a:path w="18288000" h="9886950">
                <a:moveTo>
                  <a:pt x="18288000" y="0"/>
                </a:moveTo>
                <a:lnTo>
                  <a:pt x="0" y="0"/>
                </a:lnTo>
                <a:lnTo>
                  <a:pt x="0" y="9886950"/>
                </a:lnTo>
                <a:lnTo>
                  <a:pt x="18288000" y="988695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5A7B">
              <a:alpha val="8784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43937" y="3100387"/>
            <a:ext cx="1000124" cy="9858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6774126" y="190500"/>
            <a:ext cx="1514475" cy="10092690"/>
          </a:xfrm>
          <a:custGeom>
            <a:avLst/>
            <a:gdLst/>
            <a:ahLst/>
            <a:cxnLst/>
            <a:rect l="l" t="t" r="r" b="b"/>
            <a:pathLst>
              <a:path w="1514475" h="10092690">
                <a:moveTo>
                  <a:pt x="1513872" y="10092481"/>
                </a:moveTo>
                <a:lnTo>
                  <a:pt x="0" y="10092481"/>
                </a:lnTo>
                <a:lnTo>
                  <a:pt x="1513872" y="0"/>
                </a:lnTo>
                <a:lnTo>
                  <a:pt x="1513872" y="10092481"/>
                </a:lnTo>
                <a:close/>
              </a:path>
            </a:pathLst>
          </a:custGeom>
          <a:solidFill>
            <a:srgbClr val="164486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236227" y="7934781"/>
            <a:ext cx="8051800" cy="2352675"/>
          </a:xfrm>
          <a:custGeom>
            <a:avLst/>
            <a:gdLst/>
            <a:ahLst/>
            <a:cxnLst/>
            <a:rect l="l" t="t" r="r" b="b"/>
            <a:pathLst>
              <a:path w="8051800" h="2352675">
                <a:moveTo>
                  <a:pt x="8051773" y="0"/>
                </a:moveTo>
                <a:lnTo>
                  <a:pt x="8051773" y="2352217"/>
                </a:lnTo>
                <a:lnTo>
                  <a:pt x="0" y="2352217"/>
                </a:lnTo>
                <a:lnTo>
                  <a:pt x="8051773" y="0"/>
                </a:lnTo>
                <a:close/>
              </a:path>
            </a:pathLst>
          </a:custGeom>
          <a:solidFill>
            <a:srgbClr val="1644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" y="9236723"/>
            <a:ext cx="18288000" cy="1050290"/>
          </a:xfrm>
          <a:custGeom>
            <a:avLst/>
            <a:gdLst/>
            <a:ahLst/>
            <a:cxnLst/>
            <a:rect l="l" t="t" r="r" b="b"/>
            <a:pathLst>
              <a:path w="18288000" h="1050290">
                <a:moveTo>
                  <a:pt x="0" y="1050276"/>
                </a:moveTo>
                <a:lnTo>
                  <a:pt x="0" y="0"/>
                </a:lnTo>
                <a:lnTo>
                  <a:pt x="18287998" y="1009406"/>
                </a:lnTo>
                <a:lnTo>
                  <a:pt x="18287998" y="1050276"/>
                </a:lnTo>
                <a:lnTo>
                  <a:pt x="0" y="1050276"/>
                </a:lnTo>
                <a:close/>
              </a:path>
            </a:pathLst>
          </a:custGeom>
          <a:solidFill>
            <a:srgbClr val="164486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8335278"/>
            <a:ext cx="18286095" cy="1951989"/>
          </a:xfrm>
          <a:custGeom>
            <a:avLst/>
            <a:gdLst/>
            <a:ahLst/>
            <a:cxnLst/>
            <a:rect l="l" t="t" r="r" b="b"/>
            <a:pathLst>
              <a:path w="18286095" h="1951990">
                <a:moveTo>
                  <a:pt x="0" y="0"/>
                </a:moveTo>
                <a:lnTo>
                  <a:pt x="18285600" y="1951720"/>
                </a:lnTo>
                <a:lnTo>
                  <a:pt x="0" y="1951720"/>
                </a:lnTo>
                <a:lnTo>
                  <a:pt x="0" y="0"/>
                </a:lnTo>
                <a:close/>
              </a:path>
            </a:pathLst>
          </a:custGeom>
          <a:solidFill>
            <a:srgbClr val="87C4EB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3955" y="8633764"/>
            <a:ext cx="1352549" cy="142874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846419" y="8485742"/>
            <a:ext cx="3438524" cy="17240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5468" y="360108"/>
            <a:ext cx="17137062" cy="140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16448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78700" y="3368659"/>
            <a:ext cx="13667740" cy="482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C3C3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choolbusteam@calstart.or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055DD-DC93-6048-5127-ACB81A502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69" y="2486585"/>
            <a:ext cx="17137062" cy="769441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i="0">
                <a:solidFill>
                  <a:schemeClr val="bg1"/>
                </a:solidFill>
                <a:effectLst/>
                <a:latin typeface="Avenir Next LT Pro Demi"/>
              </a:rPr>
              <a:t>Electric School Bus Network</a:t>
            </a:r>
            <a:endParaRPr lang="en-US">
              <a:solidFill>
                <a:schemeClr val="bg1"/>
              </a:solidFill>
              <a:latin typeface="Avenir Next LT Pro Dem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DA51CC-3A77-4ADB-088F-BA40750AF811}"/>
              </a:ext>
            </a:extLst>
          </p:cNvPr>
          <p:cNvSpPr txBox="1">
            <a:spLocks/>
          </p:cNvSpPr>
          <p:nvPr/>
        </p:nvSpPr>
        <p:spPr>
          <a:xfrm>
            <a:off x="575469" y="3256026"/>
            <a:ext cx="17137062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5000" b="1" i="0">
                <a:solidFill>
                  <a:srgbClr val="164486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ctr"/>
            <a:r>
              <a:rPr lang="en-US" sz="8000">
                <a:solidFill>
                  <a:schemeClr val="bg1"/>
                </a:solidFill>
                <a:latin typeface="Avenir Next LT Pro Demi"/>
              </a:rPr>
              <a:t>National Forum</a:t>
            </a:r>
            <a:endParaRPr lang="en-US">
              <a:solidFill>
                <a:schemeClr val="bg1"/>
              </a:solidFill>
              <a:latin typeface="Avenir Next LT Pro Dem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9A7AB-C445-8EDA-D0C5-55B47EB081BF}"/>
              </a:ext>
            </a:extLst>
          </p:cNvPr>
          <p:cNvSpPr txBox="1"/>
          <p:nvPr/>
        </p:nvSpPr>
        <p:spPr>
          <a:xfrm>
            <a:off x="4572000" y="5769909"/>
            <a:ext cx="9144000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5000" i="0">
                <a:solidFill>
                  <a:schemeClr val="bg1"/>
                </a:solidFill>
                <a:effectLst/>
                <a:latin typeface="Avenir Next LT Pro Demi"/>
              </a:rPr>
              <a:t>February 12, 2025</a:t>
            </a:r>
            <a:endParaRPr lang="en-US" sz="5000">
              <a:solidFill>
                <a:schemeClr val="bg1"/>
              </a:solidFill>
              <a:latin typeface="Avenir Next LT Pro Dem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0069BF-E276-83BB-8B21-874D80A583FC}"/>
              </a:ext>
            </a:extLst>
          </p:cNvPr>
          <p:cNvCxnSpPr/>
          <p:nvPr/>
        </p:nvCxnSpPr>
        <p:spPr>
          <a:xfrm flipV="1">
            <a:off x="4740088" y="4689661"/>
            <a:ext cx="8824632" cy="1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928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946FB-6CCB-380D-3B57-58251AFE3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4C751-3C18-FE52-D750-C63AEA86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769441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err="1">
                <a:latin typeface="Poppins"/>
                <a:cs typeface="Poppins"/>
              </a:rPr>
              <a:t>Endera</a:t>
            </a:r>
            <a:r>
              <a:rPr lang="en-US">
                <a:latin typeface="Poppins"/>
                <a:cs typeface="Poppins"/>
              </a:rPr>
              <a:t> Scores Major Investments</a:t>
            </a:r>
            <a:endParaRPr lang="en-US" b="1" cap="none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6901C-63C0-5A4D-C6DC-4C6697951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546" y="2738438"/>
            <a:ext cx="7737521" cy="6149202"/>
          </a:xfrm>
        </p:spPr>
        <p:txBody>
          <a:bodyPr wrap="square" lIns="0" tIns="0" rIns="0" bIns="0" anchor="t">
            <a:normAutofit/>
          </a:bodyPr>
          <a:lstStyle/>
          <a:p>
            <a:pPr marL="914400" lvl="1" indent="-457200"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</a:rPr>
              <a:t>Announced February 11th</a:t>
            </a:r>
          </a:p>
          <a:p>
            <a:pPr marL="914400" lvl="1" indent="-457200"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</a:rPr>
              <a:t>Producing class 4 electric shuttles and school buses in the U.S.</a:t>
            </a:r>
          </a:p>
          <a:p>
            <a:pPr marL="914400" lvl="1" indent="-457200"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</a:rPr>
              <a:t>Expect to expand their Ohio factory's production capacity and workforce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7D91F6-329E-D9F1-83DD-E4A826432B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4016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b="1" kern="1200" cap="none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calstart.org</a:t>
            </a:r>
          </a:p>
        </p:txBody>
      </p:sp>
      <p:pic>
        <p:nvPicPr>
          <p:cNvPr id="4" name="Picture 3" descr="Endera operates a manufacturing plant in Ottawa, Ohio.">
            <a:extLst>
              <a:ext uri="{FF2B5EF4-FFF2-40B4-BE49-F238E27FC236}">
                <a16:creationId xmlns:a16="http://schemas.microsoft.com/office/drawing/2014/main" id="{52B1E1BA-D2B0-1318-8949-0A30C0124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653" y="2049922"/>
            <a:ext cx="7058826" cy="47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25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3D480-577B-C9D1-57ED-E4CC9F7F5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3508403B-9E35-C9FD-6D7B-675DF1AA945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779" y="8475357"/>
            <a:ext cx="1762124" cy="1762124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2338AA31-39D3-30E4-D5A3-D20593B4AD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8954" y="4099229"/>
            <a:ext cx="15250092" cy="84382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400" spc="70">
                <a:solidFill>
                  <a:srgbClr val="FFFFFF"/>
                </a:solidFill>
                <a:latin typeface="Avenir Next LT Pro Demi"/>
              </a:rPr>
              <a:t>State Funding</a:t>
            </a:r>
            <a:endParaRPr lang="en-US" sz="5400">
              <a:latin typeface="Avenir Next LT Pro Demi"/>
            </a:endParaRPr>
          </a:p>
        </p:txBody>
      </p:sp>
    </p:spTree>
    <p:extLst>
      <p:ext uri="{BB962C8B-B14F-4D97-AF65-F5344CB8AC3E}">
        <p14:creationId xmlns:p14="http://schemas.microsoft.com/office/powerpoint/2010/main" val="2033634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DA142-332E-D316-FAC7-014A9C73D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6DA2-9075-440C-6B2E-102868A20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538883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>
                <a:latin typeface="Poppins"/>
                <a:cs typeface="Poppins"/>
              </a:rPr>
              <a:t>Maryland Electric School Bus Grant Program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b="1" cap="none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EAADF4-5D0C-A539-5D98-AF1051C25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491" y="1967001"/>
            <a:ext cx="13667740" cy="5246436"/>
          </a:xfrm>
        </p:spPr>
        <p:txBody>
          <a:bodyPr wrap="square" lIns="0" tIns="0" rIns="0" bIns="0" anchor="t">
            <a:spAutoFit/>
          </a:bodyPr>
          <a:lstStyle/>
          <a:p>
            <a:pPr marL="5143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Calibri"/>
                <a:cs typeface="Calibri"/>
              </a:rPr>
              <a:t>Update announced January 22</a:t>
            </a:r>
            <a:endParaRPr lang="en-US" sz="3300">
              <a:solidFill>
                <a:srgbClr val="184885"/>
              </a:solidFill>
              <a:latin typeface="Avenir Next LT Pro"/>
              <a:ea typeface="Tahoma"/>
              <a:cs typeface="Tahoma"/>
            </a:endParaRPr>
          </a:p>
          <a:p>
            <a:pPr marL="5143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Calibri"/>
                <a:cs typeface="Calibri"/>
              </a:rPr>
              <a:t>$17 million for grants to purchase and lease electric school buses to serve Maryland public school students in 2025</a:t>
            </a:r>
            <a:endParaRPr lang="en-US" sz="3300">
              <a:solidFill>
                <a:srgbClr val="184885"/>
              </a:solidFill>
              <a:latin typeface="Avenir Next LT Pro"/>
              <a:ea typeface="Tahoma"/>
              <a:cs typeface="Tahoma"/>
            </a:endParaRPr>
          </a:p>
          <a:p>
            <a:pPr marL="5143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Calibri"/>
                <a:cs typeface="Calibri"/>
              </a:rPr>
              <a:t>Grants will cover up to 120% of the incremental cost of eligible vehicles, with additional funding for charging infrastructure (cap of 30% of the total project funding request), and other associated costs.</a:t>
            </a:r>
            <a:endParaRPr lang="en-US" sz="3300">
              <a:solidFill>
                <a:srgbClr val="184885"/>
              </a:solidFill>
              <a:latin typeface="Avenir Next LT Pro"/>
              <a:ea typeface="Tahoma"/>
              <a:cs typeface="Tahoma"/>
            </a:endParaRPr>
          </a:p>
          <a:p>
            <a:pPr marL="5143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Calibri"/>
                <a:cs typeface="Calibri"/>
              </a:rPr>
              <a:t>Applications are due March 17th, 2025 at 3 PM EST</a:t>
            </a:r>
            <a:endParaRPr lang="en-US" sz="3300">
              <a:solidFill>
                <a:srgbClr val="184885"/>
              </a:solidFill>
              <a:latin typeface="Avenir Next LT Pro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93274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A3172-EBFF-6DD4-7681-58C32B03F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EBDCD-B490-C836-A94F-A1ADEF514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538883"/>
          </a:xfrm>
        </p:spPr>
        <p:txBody>
          <a:bodyPr/>
          <a:lstStyle/>
          <a:p>
            <a:r>
              <a:rPr lang="en-US" b="1" cap="none">
                <a:latin typeface="Poppins" panose="00000500000000000000" pitchFamily="2" charset="0"/>
                <a:cs typeface="Poppins" panose="00000500000000000000" pitchFamily="2" charset="0"/>
              </a:rPr>
              <a:t>Michigan SEC 74 Clean School Bus Grant Round #3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A9D196-6348-FB04-0C6A-323987B53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500" y="2435209"/>
            <a:ext cx="13667740" cy="3722942"/>
          </a:xfrm>
        </p:spPr>
        <p:txBody>
          <a:bodyPr wrap="square" lIns="0" tIns="0" rIns="0" bIns="0" anchor="t">
            <a:spAutoFit/>
          </a:bodyPr>
          <a:lstStyle/>
          <a:p>
            <a:pPr marL="5143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  <a:cs typeface="Tahoma"/>
              </a:rPr>
              <a:t>Open Nov 4, 2024 – May 2, 2025</a:t>
            </a:r>
          </a:p>
          <a:p>
            <a:pPr marL="5143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  <a:cs typeface="Tahoma"/>
              </a:rPr>
              <a:t>$125 million grant program</a:t>
            </a:r>
          </a:p>
          <a:p>
            <a:pPr marL="5143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  <a:cs typeface="Tahoma"/>
              </a:rPr>
              <a:t>Diesel replacement program (scrappage required)</a:t>
            </a:r>
          </a:p>
          <a:p>
            <a:pPr marL="5143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  <a:cs typeface="Tahoma"/>
              </a:rPr>
              <a:t>Up to 70% of cost of ESB, charging station and infrastructure</a:t>
            </a:r>
          </a:p>
          <a:p>
            <a:pPr marL="5143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  <a:cs typeface="Tahoma"/>
              </a:rPr>
              <a:t>High-need districts eligible for up to 90</a:t>
            </a:r>
            <a:r>
              <a:rPr lang="en-US" sz="3300">
                <a:solidFill>
                  <a:srgbClr val="184885"/>
                </a:solidFill>
                <a:latin typeface="Avenir Next LT Pro"/>
              </a:rPr>
              <a:t>%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097A50-24CF-7202-ED57-C5E8D4A68C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4016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b="1" kern="1200" cap="none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calstart.org</a:t>
            </a:r>
          </a:p>
        </p:txBody>
      </p:sp>
    </p:spTree>
    <p:extLst>
      <p:ext uri="{BB962C8B-B14F-4D97-AF65-F5344CB8AC3E}">
        <p14:creationId xmlns:p14="http://schemas.microsoft.com/office/powerpoint/2010/main" val="2636581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41FD6-5567-BE66-4E08-9CC0B7B07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63B49-6459-22FF-F0FE-649CB3BB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769441"/>
          </a:xfrm>
        </p:spPr>
        <p:txBody>
          <a:bodyPr/>
          <a:lstStyle/>
          <a:p>
            <a:r>
              <a:rPr lang="en-US" b="1" cap="none">
                <a:latin typeface="Poppins" panose="00000500000000000000" pitchFamily="2" charset="0"/>
                <a:cs typeface="Poppins" panose="00000500000000000000" pitchFamily="2" charset="0"/>
              </a:rPr>
              <a:t>New Jersey RGGI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141B8A-D92C-29E9-5136-C5815EBFB9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4016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b="1" kern="1200" cap="none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calstart.org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66034A-E2CB-3B7A-5796-A4C16A0FF17F}"/>
              </a:ext>
            </a:extLst>
          </p:cNvPr>
          <p:cNvSpPr txBox="1">
            <a:spLocks/>
          </p:cNvSpPr>
          <p:nvPr/>
        </p:nvSpPr>
        <p:spPr>
          <a:xfrm>
            <a:off x="760026" y="1809041"/>
            <a:ext cx="16694487" cy="6664742"/>
          </a:xfrm>
          <a:prstGeom prst="rect">
            <a:avLst/>
          </a:prstGeom>
          <a:ln>
            <a:noFill/>
          </a:ln>
        </p:spPr>
        <p:txBody>
          <a:bodyPr vert="horz" wrap="square" lIns="137160" tIns="68580" rIns="137160" bIns="68580" rtlCol="0" anchor="t">
            <a:normAutofit/>
          </a:bodyPr>
          <a:lstStyle>
            <a:lvl1pPr marL="0">
              <a:defRPr sz="1467" b="1" i="0">
                <a:solidFill>
                  <a:srgbClr val="174885"/>
                </a:solidFill>
                <a:latin typeface="Tahoma"/>
                <a:ea typeface="+mn-ea"/>
                <a:cs typeface="Tahoma"/>
              </a:defRPr>
            </a:lvl1pPr>
            <a:lvl2pPr marL="304815">
              <a:defRPr>
                <a:latin typeface="+mn-lt"/>
                <a:ea typeface="+mn-ea"/>
                <a:cs typeface="+mn-cs"/>
              </a:defRPr>
            </a:lvl2pPr>
            <a:lvl3pPr marL="609630">
              <a:defRPr>
                <a:latin typeface="+mn-lt"/>
                <a:ea typeface="+mn-ea"/>
                <a:cs typeface="+mn-cs"/>
              </a:defRPr>
            </a:lvl3pPr>
            <a:lvl4pPr marL="914446">
              <a:defRPr>
                <a:latin typeface="+mn-lt"/>
                <a:ea typeface="+mn-ea"/>
                <a:cs typeface="+mn-cs"/>
              </a:defRPr>
            </a:lvl4pPr>
            <a:lvl5pPr marL="1219261">
              <a:defRPr>
                <a:latin typeface="+mn-lt"/>
                <a:ea typeface="+mn-ea"/>
                <a:cs typeface="+mn-cs"/>
              </a:defRPr>
            </a:lvl5pPr>
            <a:lvl6pPr marL="1524076">
              <a:defRPr>
                <a:latin typeface="+mn-lt"/>
                <a:ea typeface="+mn-ea"/>
                <a:cs typeface="+mn-cs"/>
              </a:defRPr>
            </a:lvl6pPr>
            <a:lvl7pPr marL="1828891">
              <a:defRPr>
                <a:latin typeface="+mn-lt"/>
                <a:ea typeface="+mn-ea"/>
                <a:cs typeface="+mn-cs"/>
              </a:defRPr>
            </a:lvl7pPr>
            <a:lvl8pPr marL="2133707">
              <a:defRPr>
                <a:latin typeface="+mn-lt"/>
                <a:ea typeface="+mn-ea"/>
                <a:cs typeface="+mn-cs"/>
              </a:defRPr>
            </a:lvl8pPr>
            <a:lvl9pPr marL="2438522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Announced February 7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$35M in RGGI cap-and-trade funds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Replacing diesel shuttles, transit, school bus, and truck fleets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Electric School Bus Grant Program TBA this spring (per press release)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3600">
              <a:solidFill>
                <a:srgbClr val="184885"/>
              </a:solidFill>
              <a:latin typeface="Montserrat Medium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rgbClr val="184885"/>
              </a:solidFill>
              <a:latin typeface="Montserrat Medium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rgbClr val="184885"/>
              </a:solidFill>
              <a:latin typeface="Montserrat Medium"/>
            </a:endParaRPr>
          </a:p>
          <a:p>
            <a:endParaRPr lang="en-US" sz="2175">
              <a:solidFill>
                <a:srgbClr val="184885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48041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5C356-AC61-1E84-1119-3383EB0B7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00BD-7833-27FE-EF7B-DA0B69695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769441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b="1" cap="none">
                <a:latin typeface="Poppins"/>
                <a:cs typeface="Poppins"/>
              </a:rPr>
              <a:t>New </a:t>
            </a:r>
            <a:r>
              <a:rPr lang="en-US">
                <a:latin typeface="Poppins"/>
                <a:cs typeface="Poppins"/>
              </a:rPr>
              <a:t>York School Bus Incentive Program </a:t>
            </a:r>
            <a:endParaRPr lang="en-US" b="1" cap="none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D458BA-643B-082A-E1B2-0798EBDBB9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4016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b="1" kern="1200" cap="none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calstart.org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65C847-4270-F1C8-A113-58BC2CC467D7}"/>
              </a:ext>
            </a:extLst>
          </p:cNvPr>
          <p:cNvSpPr txBox="1">
            <a:spLocks/>
          </p:cNvSpPr>
          <p:nvPr/>
        </p:nvSpPr>
        <p:spPr>
          <a:xfrm>
            <a:off x="760026" y="1809041"/>
            <a:ext cx="16694487" cy="6664742"/>
          </a:xfrm>
          <a:prstGeom prst="rect">
            <a:avLst/>
          </a:prstGeom>
          <a:ln>
            <a:noFill/>
          </a:ln>
        </p:spPr>
        <p:txBody>
          <a:bodyPr vert="horz" wrap="square" lIns="137160" tIns="68580" rIns="137160" bIns="68580" rtlCol="0" anchor="t">
            <a:normAutofit/>
          </a:bodyPr>
          <a:lstStyle>
            <a:lvl1pPr marL="0">
              <a:defRPr sz="1467" b="1" i="0">
                <a:solidFill>
                  <a:srgbClr val="174885"/>
                </a:solidFill>
                <a:latin typeface="Tahoma"/>
                <a:ea typeface="+mn-ea"/>
                <a:cs typeface="Tahoma"/>
              </a:defRPr>
            </a:lvl1pPr>
            <a:lvl2pPr marL="304815">
              <a:defRPr>
                <a:latin typeface="+mn-lt"/>
                <a:ea typeface="+mn-ea"/>
                <a:cs typeface="+mn-cs"/>
              </a:defRPr>
            </a:lvl2pPr>
            <a:lvl3pPr marL="609630">
              <a:defRPr>
                <a:latin typeface="+mn-lt"/>
                <a:ea typeface="+mn-ea"/>
                <a:cs typeface="+mn-cs"/>
              </a:defRPr>
            </a:lvl3pPr>
            <a:lvl4pPr marL="914446">
              <a:defRPr>
                <a:latin typeface="+mn-lt"/>
                <a:ea typeface="+mn-ea"/>
                <a:cs typeface="+mn-cs"/>
              </a:defRPr>
            </a:lvl4pPr>
            <a:lvl5pPr marL="1219261">
              <a:defRPr>
                <a:latin typeface="+mn-lt"/>
                <a:ea typeface="+mn-ea"/>
                <a:cs typeface="+mn-cs"/>
              </a:defRPr>
            </a:lvl5pPr>
            <a:lvl6pPr marL="1524076">
              <a:defRPr>
                <a:latin typeface="+mn-lt"/>
                <a:ea typeface="+mn-ea"/>
                <a:cs typeface="+mn-cs"/>
              </a:defRPr>
            </a:lvl6pPr>
            <a:lvl7pPr marL="1828891">
              <a:defRPr>
                <a:latin typeface="+mn-lt"/>
                <a:ea typeface="+mn-ea"/>
                <a:cs typeface="+mn-cs"/>
              </a:defRPr>
            </a:lvl7pPr>
            <a:lvl8pPr marL="2133707">
              <a:defRPr>
                <a:latin typeface="+mn-lt"/>
                <a:ea typeface="+mn-ea"/>
                <a:cs typeface="+mn-cs"/>
              </a:defRPr>
            </a:lvl8pPr>
            <a:lvl9pPr marL="2438522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The New York State Legislature mandates that all school buses purchased after 2027 must be electric</a:t>
            </a:r>
            <a:endParaRPr lang="en-US">
              <a:ea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Provides $500 million to support the transition to ESBs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Funding for ESBs and charging infrastructure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Awarded on first-come, first-served basis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Bonus voucher funding available for </a:t>
            </a:r>
            <a:r>
              <a:rPr lang="en-US" sz="3300" b="0">
                <a:solidFill>
                  <a:srgbClr val="184885"/>
                </a:solidFill>
                <a:latin typeface="Avenir Next LT Pro"/>
                <a:ea typeface="Calibri"/>
                <a:cs typeface="Calibri"/>
              </a:rPr>
              <a:t>priority</a:t>
            </a:r>
            <a:r>
              <a:rPr lang="en-US" sz="3300" b="0">
                <a:solidFill>
                  <a:srgbClr val="184885"/>
                </a:solidFill>
                <a:latin typeface="Avenir Next LT Pro"/>
                <a:ea typeface="+mn-lt"/>
                <a:cs typeface="+mn-lt"/>
              </a:rPr>
              <a:t> districts, ICE school bus scrappage, V2G add-on, wheelchair add-ons and fleets that complete approved fleet transition plans</a:t>
            </a: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>
              <a:lnSpc>
                <a:spcPct val="150000"/>
              </a:lnSpc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>
              <a:lnSpc>
                <a:spcPct val="150000"/>
              </a:lnSpc>
            </a:pPr>
            <a:endParaRPr lang="en-US" sz="1850" b="0">
              <a:solidFill>
                <a:srgbClr val="184885"/>
              </a:solidFill>
              <a:latin typeface="Avenir Next LT Pro"/>
              <a:ea typeface="Tahoma"/>
              <a:cs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 marL="514350" indent="-514350" algn="l">
              <a:lnSpc>
                <a:spcPct val="150000"/>
              </a:lnSpc>
              <a:buFont typeface="Arial"/>
              <a:buChar char="•"/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4000">
              <a:solidFill>
                <a:srgbClr val="184885"/>
              </a:solidFill>
              <a:latin typeface="Montserrat Medium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rgbClr val="184885"/>
              </a:solidFill>
              <a:latin typeface="Montserrat Medium" pitchFamily="2" charset="77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rgbClr val="184885"/>
              </a:solidFill>
              <a:latin typeface="Montserrat Medium" pitchFamily="2" charset="77"/>
            </a:endParaRPr>
          </a:p>
          <a:p>
            <a:endParaRPr lang="en-US" sz="2175">
              <a:solidFill>
                <a:srgbClr val="184885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6622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9990A-AC84-F57D-47D4-DCAE21047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6B6F-E540-C51E-3E58-45BCF25C5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538883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>
                <a:latin typeface="Poppins"/>
                <a:cs typeface="Poppins"/>
              </a:rPr>
              <a:t>Texas Volkswagen Environmental Mitigation Program </a:t>
            </a:r>
            <a:endParaRPr lang="en-US" sz="3300" b="0" cap="none">
              <a:solidFill>
                <a:srgbClr val="184885"/>
              </a:solidFill>
              <a:latin typeface="Avenir Next LT Pro"/>
              <a:cs typeface="Poppins" panose="00000500000000000000" pitchFamily="2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D4191D-0316-B84F-BC80-EDFE4E3238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4016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b="1" kern="1200" cap="none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calstart.org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0591B8-7540-731E-B0A8-FAE113122686}"/>
              </a:ext>
            </a:extLst>
          </p:cNvPr>
          <p:cNvSpPr txBox="1">
            <a:spLocks/>
          </p:cNvSpPr>
          <p:nvPr/>
        </p:nvSpPr>
        <p:spPr>
          <a:xfrm>
            <a:off x="792073" y="2086779"/>
            <a:ext cx="16694487" cy="6664742"/>
          </a:xfrm>
          <a:prstGeom prst="rect">
            <a:avLst/>
          </a:prstGeom>
          <a:ln>
            <a:noFill/>
          </a:ln>
        </p:spPr>
        <p:txBody>
          <a:bodyPr vert="horz" wrap="square" lIns="137160" tIns="68580" rIns="137160" bIns="68580" rtlCol="0" anchor="t">
            <a:normAutofit/>
          </a:bodyPr>
          <a:lstStyle>
            <a:lvl1pPr marL="0">
              <a:defRPr sz="1467" b="1" i="0">
                <a:solidFill>
                  <a:srgbClr val="174885"/>
                </a:solidFill>
                <a:latin typeface="Tahoma"/>
                <a:ea typeface="+mn-ea"/>
                <a:cs typeface="Tahoma"/>
              </a:defRPr>
            </a:lvl1pPr>
            <a:lvl2pPr marL="304815">
              <a:defRPr>
                <a:latin typeface="+mn-lt"/>
                <a:ea typeface="+mn-ea"/>
                <a:cs typeface="+mn-cs"/>
              </a:defRPr>
            </a:lvl2pPr>
            <a:lvl3pPr marL="609630">
              <a:defRPr>
                <a:latin typeface="+mn-lt"/>
                <a:ea typeface="+mn-ea"/>
                <a:cs typeface="+mn-cs"/>
              </a:defRPr>
            </a:lvl3pPr>
            <a:lvl4pPr marL="914446">
              <a:defRPr>
                <a:latin typeface="+mn-lt"/>
                <a:ea typeface="+mn-ea"/>
                <a:cs typeface="+mn-cs"/>
              </a:defRPr>
            </a:lvl4pPr>
            <a:lvl5pPr marL="1219261">
              <a:defRPr>
                <a:latin typeface="+mn-lt"/>
                <a:ea typeface="+mn-ea"/>
                <a:cs typeface="+mn-cs"/>
              </a:defRPr>
            </a:lvl5pPr>
            <a:lvl6pPr marL="1524076">
              <a:defRPr>
                <a:latin typeface="+mn-lt"/>
                <a:ea typeface="+mn-ea"/>
                <a:cs typeface="+mn-cs"/>
              </a:defRPr>
            </a:lvl6pPr>
            <a:lvl7pPr marL="1828891">
              <a:defRPr>
                <a:latin typeface="+mn-lt"/>
                <a:ea typeface="+mn-ea"/>
                <a:cs typeface="+mn-cs"/>
              </a:defRPr>
            </a:lvl7pPr>
            <a:lvl8pPr marL="2133707">
              <a:defRPr>
                <a:latin typeface="+mn-lt"/>
                <a:ea typeface="+mn-ea"/>
                <a:cs typeface="+mn-cs"/>
              </a:defRPr>
            </a:lvl8pPr>
            <a:lvl9pPr marL="2438522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Grants to replace or repower eligible diesel-fueled vehicles with all-electric models (including support for necessary charging infrastructure)</a:t>
            </a:r>
            <a:endParaRPr lang="en-US">
              <a:ea typeface="Tahoma"/>
            </a:endParaRPr>
          </a:p>
          <a:p>
            <a:pPr marL="514350" indent="-514350" algn="l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Government-owned projects may receive up to 100% of eligible costs </a:t>
            </a:r>
            <a:endParaRPr lang="en-US" sz="1450">
              <a:ea typeface="Tahoma"/>
            </a:endParaRPr>
          </a:p>
          <a:p>
            <a:pPr marL="514350" indent="-514350" algn="l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Non-government-owned projects eligible for </a:t>
            </a:r>
            <a:r>
              <a:rPr lang="en-US" sz="3300" b="0">
                <a:solidFill>
                  <a:srgbClr val="184885"/>
                </a:solidFill>
                <a:latin typeface="Avenir Next LT Pro"/>
                <a:ea typeface="Calibri"/>
                <a:cs typeface="Calibri"/>
              </a:rPr>
              <a:t>up to 75% of eligible costs</a:t>
            </a:r>
            <a:endParaRPr lang="en-US" sz="1450">
              <a:ea typeface="Tahoma"/>
            </a:endParaRPr>
          </a:p>
          <a:p>
            <a:pPr marL="514350" indent="-514350" algn="l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Calibri"/>
                <a:cs typeface="+mn-lt"/>
              </a:rPr>
              <a:t>Grants awarded on a first-come, first-served basis. Applications</a:t>
            </a:r>
            <a:r>
              <a:rPr lang="en-US" sz="3300" b="0">
                <a:solidFill>
                  <a:srgbClr val="184885"/>
                </a:solidFill>
                <a:latin typeface="Avenir Next LT Pro"/>
                <a:ea typeface="+mn-lt"/>
                <a:cs typeface="+mn-lt"/>
              </a:rPr>
              <a:t> due August 31, 2025 at 5:00 p.m. CST unless the program is closed early due to demand. </a:t>
            </a:r>
            <a:endParaRPr lang="en-US" sz="1450">
              <a:ea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>
              <a:lnSpc>
                <a:spcPct val="150000"/>
              </a:lnSpc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>
              <a:lnSpc>
                <a:spcPct val="150000"/>
              </a:lnSpc>
            </a:pPr>
            <a:endParaRPr lang="en-US" sz="1850" b="0">
              <a:solidFill>
                <a:srgbClr val="184885"/>
              </a:solidFill>
              <a:latin typeface="Avenir Next LT Pro"/>
              <a:ea typeface="Tahoma"/>
              <a:cs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 marL="514350" indent="-514350" algn="l">
              <a:lnSpc>
                <a:spcPct val="150000"/>
              </a:lnSpc>
              <a:buFont typeface="Arial"/>
              <a:buChar char="•"/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4000">
              <a:solidFill>
                <a:srgbClr val="184885"/>
              </a:solidFill>
              <a:latin typeface="Montserrat Medium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rgbClr val="184885"/>
              </a:solidFill>
              <a:latin typeface="Montserrat Medium" pitchFamily="2" charset="77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rgbClr val="184885"/>
              </a:solidFill>
              <a:latin typeface="Montserrat Medium" pitchFamily="2" charset="77"/>
            </a:endParaRPr>
          </a:p>
          <a:p>
            <a:endParaRPr lang="en-US" sz="2175">
              <a:solidFill>
                <a:srgbClr val="184885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536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25B13-444A-6572-5C67-0A74B2D0E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FCC9D-A1EE-3517-B983-F1F84C548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769441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>
                <a:solidFill>
                  <a:srgbClr val="184885"/>
                </a:solidFill>
                <a:latin typeface="Poppins"/>
                <a:cs typeface="Poppins"/>
              </a:rPr>
              <a:t>Utah Clean Fleet Program </a:t>
            </a:r>
            <a:endParaRPr lang="en-US">
              <a:latin typeface="Poppins"/>
              <a:cs typeface="Poppin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0FAC27-07D8-67C5-F70F-D02A3FA42C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4016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b="1" kern="1200" cap="none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calstart.org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A0F3BE-3C41-B7C1-D07C-27ACFC141CBF}"/>
              </a:ext>
            </a:extLst>
          </p:cNvPr>
          <p:cNvSpPr txBox="1">
            <a:spLocks/>
          </p:cNvSpPr>
          <p:nvPr/>
        </p:nvSpPr>
        <p:spPr>
          <a:xfrm>
            <a:off x="760026" y="1809041"/>
            <a:ext cx="16694487" cy="6664742"/>
          </a:xfrm>
          <a:prstGeom prst="rect">
            <a:avLst/>
          </a:prstGeom>
          <a:ln>
            <a:noFill/>
          </a:ln>
        </p:spPr>
        <p:txBody>
          <a:bodyPr vert="horz" wrap="square" lIns="137160" tIns="68580" rIns="137160" bIns="68580" rtlCol="0" anchor="t">
            <a:normAutofit/>
          </a:bodyPr>
          <a:lstStyle>
            <a:lvl1pPr marL="0">
              <a:defRPr sz="1467" b="1" i="0">
                <a:solidFill>
                  <a:srgbClr val="174885"/>
                </a:solidFill>
                <a:latin typeface="Tahoma"/>
                <a:ea typeface="+mn-ea"/>
                <a:cs typeface="Tahoma"/>
              </a:defRPr>
            </a:lvl1pPr>
            <a:lvl2pPr marL="304815">
              <a:defRPr>
                <a:latin typeface="+mn-lt"/>
                <a:ea typeface="+mn-ea"/>
                <a:cs typeface="+mn-cs"/>
              </a:defRPr>
            </a:lvl2pPr>
            <a:lvl3pPr marL="609630">
              <a:defRPr>
                <a:latin typeface="+mn-lt"/>
                <a:ea typeface="+mn-ea"/>
                <a:cs typeface="+mn-cs"/>
              </a:defRPr>
            </a:lvl3pPr>
            <a:lvl4pPr marL="914446">
              <a:defRPr>
                <a:latin typeface="+mn-lt"/>
                <a:ea typeface="+mn-ea"/>
                <a:cs typeface="+mn-cs"/>
              </a:defRPr>
            </a:lvl4pPr>
            <a:lvl5pPr marL="1219261">
              <a:defRPr>
                <a:latin typeface="+mn-lt"/>
                <a:ea typeface="+mn-ea"/>
                <a:cs typeface="+mn-cs"/>
              </a:defRPr>
            </a:lvl5pPr>
            <a:lvl6pPr marL="1524076">
              <a:defRPr>
                <a:latin typeface="+mn-lt"/>
                <a:ea typeface="+mn-ea"/>
                <a:cs typeface="+mn-cs"/>
              </a:defRPr>
            </a:lvl6pPr>
            <a:lvl7pPr marL="1828891">
              <a:defRPr>
                <a:latin typeface="+mn-lt"/>
                <a:ea typeface="+mn-ea"/>
                <a:cs typeface="+mn-cs"/>
              </a:defRPr>
            </a:lvl7pPr>
            <a:lvl8pPr marL="2133707">
              <a:defRPr>
                <a:latin typeface="+mn-lt"/>
                <a:ea typeface="+mn-ea"/>
                <a:cs typeface="+mn-cs"/>
              </a:defRPr>
            </a:lvl8pPr>
            <a:lvl9pPr marL="2438522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Diesel replacement program (scrappage required)</a:t>
            </a:r>
            <a:endParaRPr lang="en-US">
              <a:ea typeface="Tahoma"/>
            </a:endParaRPr>
          </a:p>
          <a:p>
            <a:pPr marL="514350" indent="-514350" algn="l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Reimbursement of up to 45% of the cost of new all-electric school bus and charging equipment (including installation)</a:t>
            </a:r>
          </a:p>
          <a:p>
            <a:pPr marL="514350" indent="-514350" algn="l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Buses must operate in the following counties to be eligible: Box Elder, Cache, Davis, Duchesne, Salt Lake, Tooele, Uintah, Utah, and Weber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>
              <a:lnSpc>
                <a:spcPct val="150000"/>
              </a:lnSpc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>
              <a:lnSpc>
                <a:spcPct val="150000"/>
              </a:lnSpc>
            </a:pPr>
            <a:endParaRPr lang="en-US" sz="1850" b="0">
              <a:solidFill>
                <a:srgbClr val="184885"/>
              </a:solidFill>
              <a:latin typeface="Avenir Next LT Pro"/>
              <a:ea typeface="Tahoma"/>
              <a:cs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 marL="514350" indent="-514350" algn="l">
              <a:lnSpc>
                <a:spcPct val="150000"/>
              </a:lnSpc>
              <a:buFont typeface="Arial"/>
              <a:buChar char="•"/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4000">
              <a:solidFill>
                <a:srgbClr val="184885"/>
              </a:solidFill>
              <a:latin typeface="Montserrat Medium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rgbClr val="184885"/>
              </a:solidFill>
              <a:latin typeface="Montserrat Medium" pitchFamily="2" charset="77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rgbClr val="184885"/>
              </a:solidFill>
              <a:latin typeface="Montserrat Medium" pitchFamily="2" charset="77"/>
            </a:endParaRPr>
          </a:p>
          <a:p>
            <a:endParaRPr lang="en-US" sz="2175">
              <a:solidFill>
                <a:srgbClr val="184885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3524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2BBC-1460-FB88-3388-18DAA59DE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4F0D22-97C3-A0BD-6311-B0E8CB8C770D}"/>
              </a:ext>
            </a:extLst>
          </p:cNvPr>
          <p:cNvSpPr txBox="1">
            <a:spLocks/>
          </p:cNvSpPr>
          <p:nvPr/>
        </p:nvSpPr>
        <p:spPr>
          <a:xfrm>
            <a:off x="760026" y="1809041"/>
            <a:ext cx="16694487" cy="6664742"/>
          </a:xfrm>
          <a:prstGeom prst="rect">
            <a:avLst/>
          </a:prstGeom>
          <a:ln>
            <a:noFill/>
          </a:ln>
        </p:spPr>
        <p:txBody>
          <a:bodyPr vert="horz" wrap="square" lIns="137160" tIns="68580" rIns="137160" bIns="68580" rtlCol="0" anchor="t">
            <a:normAutofit/>
          </a:bodyPr>
          <a:lstStyle>
            <a:lvl1pPr marL="0">
              <a:defRPr sz="1467" b="1" i="0">
                <a:solidFill>
                  <a:srgbClr val="174885"/>
                </a:solidFill>
                <a:latin typeface="Tahoma"/>
                <a:ea typeface="+mn-ea"/>
                <a:cs typeface="Tahoma"/>
              </a:defRPr>
            </a:lvl1pPr>
            <a:lvl2pPr marL="304815">
              <a:defRPr>
                <a:latin typeface="+mn-lt"/>
                <a:ea typeface="+mn-ea"/>
                <a:cs typeface="+mn-cs"/>
              </a:defRPr>
            </a:lvl2pPr>
            <a:lvl3pPr marL="609630">
              <a:defRPr>
                <a:latin typeface="+mn-lt"/>
                <a:ea typeface="+mn-ea"/>
                <a:cs typeface="+mn-cs"/>
              </a:defRPr>
            </a:lvl3pPr>
            <a:lvl4pPr marL="914446">
              <a:defRPr>
                <a:latin typeface="+mn-lt"/>
                <a:ea typeface="+mn-ea"/>
                <a:cs typeface="+mn-cs"/>
              </a:defRPr>
            </a:lvl4pPr>
            <a:lvl5pPr marL="1219261">
              <a:defRPr>
                <a:latin typeface="+mn-lt"/>
                <a:ea typeface="+mn-ea"/>
                <a:cs typeface="+mn-cs"/>
              </a:defRPr>
            </a:lvl5pPr>
            <a:lvl6pPr marL="1524076">
              <a:defRPr>
                <a:latin typeface="+mn-lt"/>
                <a:ea typeface="+mn-ea"/>
                <a:cs typeface="+mn-cs"/>
              </a:defRPr>
            </a:lvl6pPr>
            <a:lvl7pPr marL="1828891">
              <a:defRPr>
                <a:latin typeface="+mn-lt"/>
                <a:ea typeface="+mn-ea"/>
                <a:cs typeface="+mn-cs"/>
              </a:defRPr>
            </a:lvl7pPr>
            <a:lvl8pPr marL="2133707">
              <a:defRPr>
                <a:latin typeface="+mn-lt"/>
                <a:ea typeface="+mn-ea"/>
                <a:cs typeface="+mn-cs"/>
              </a:defRPr>
            </a:lvl8pPr>
            <a:lvl9pPr marL="2438522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Announced January 16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Providing $1M+ 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Diesel replacement program (scrappage required)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Reimbursement for up to 25% of the final purchase price of the vehicle</a:t>
            </a:r>
          </a:p>
          <a:p>
            <a:endParaRPr lang="en-US" sz="2175">
              <a:solidFill>
                <a:srgbClr val="184885"/>
              </a:solidFill>
              <a:latin typeface="Montserrat Medium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4BEE9-85C1-E815-6CEC-F25D2859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769441"/>
          </a:xfrm>
        </p:spPr>
        <p:txBody>
          <a:bodyPr/>
          <a:lstStyle/>
          <a:p>
            <a:r>
              <a:rPr lang="en-US" b="1" cap="none">
                <a:latin typeface="Poppins" panose="00000500000000000000" pitchFamily="2" charset="0"/>
                <a:cs typeface="Poppins" panose="00000500000000000000" pitchFamily="2" charset="0"/>
              </a:rPr>
              <a:t>Wyoming DEQ 2025 School Bus Program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29ED3C-5A35-13AB-8900-E9A64D9A27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4016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b="1" kern="1200" cap="none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calstart.org</a:t>
            </a:r>
          </a:p>
        </p:txBody>
      </p:sp>
    </p:spTree>
    <p:extLst>
      <p:ext uri="{BB962C8B-B14F-4D97-AF65-F5344CB8AC3E}">
        <p14:creationId xmlns:p14="http://schemas.microsoft.com/office/powerpoint/2010/main" val="1839599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80021-C337-DEE2-775F-43C8DED47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73753052-88ED-7006-2F76-9B6C1EDCEB9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779" y="8475357"/>
            <a:ext cx="1762124" cy="1762124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E81C2241-75E0-CDED-4467-279ED4E2D8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8954" y="4099229"/>
            <a:ext cx="15250092" cy="84382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400" spc="70">
                <a:solidFill>
                  <a:srgbClr val="FFFFFF"/>
                </a:solidFill>
                <a:latin typeface="Avenir Next LT Pro Demi"/>
              </a:rPr>
              <a:t>Other Updates</a:t>
            </a:r>
            <a:endParaRPr lang="en-US" sz="5400">
              <a:latin typeface="Avenir Next LT Pro Demi"/>
            </a:endParaRPr>
          </a:p>
        </p:txBody>
      </p:sp>
    </p:spTree>
    <p:extLst>
      <p:ext uri="{BB962C8B-B14F-4D97-AF65-F5344CB8AC3E}">
        <p14:creationId xmlns:p14="http://schemas.microsoft.com/office/powerpoint/2010/main" val="2671717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7763-2C27-18C4-675D-32D567657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0" y="2599218"/>
            <a:ext cx="7882730" cy="769441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>
                <a:solidFill>
                  <a:srgbClr val="164487"/>
                </a:solidFill>
                <a:effectLst/>
                <a:latin typeface="Avenir Next LT Pro"/>
              </a:rPr>
              <a:t>Forum Agenda</a:t>
            </a:r>
            <a:endParaRPr lang="en-US">
              <a:latin typeface="Avenir Next LT Pr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0C8E2-C900-E917-6A87-E6500F83A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4400" y="3848100"/>
            <a:ext cx="1143000" cy="381000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  <a:latin typeface="Avenir Next LT Pro"/>
              </a:rPr>
              <a:t>01.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93D51A8-3A0A-270B-F754-8E225E70013F}"/>
              </a:ext>
            </a:extLst>
          </p:cNvPr>
          <p:cNvSpPr txBox="1">
            <a:spLocks/>
          </p:cNvSpPr>
          <p:nvPr/>
        </p:nvSpPr>
        <p:spPr>
          <a:xfrm>
            <a:off x="8534400" y="4632341"/>
            <a:ext cx="1143000" cy="38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00" b="1" i="0">
                <a:solidFill>
                  <a:srgbClr val="3C3C3C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  <a:latin typeface="Avenir Next LT Pro"/>
              </a:rPr>
              <a:t>02.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66493DB-1AF7-EDE8-4E71-2EB78677E4BB}"/>
              </a:ext>
            </a:extLst>
          </p:cNvPr>
          <p:cNvSpPr txBox="1">
            <a:spLocks/>
          </p:cNvSpPr>
          <p:nvPr/>
        </p:nvSpPr>
        <p:spPr>
          <a:xfrm>
            <a:off x="8534400" y="5416582"/>
            <a:ext cx="1143000" cy="38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00" b="1" i="0">
                <a:solidFill>
                  <a:srgbClr val="3C3C3C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  <a:latin typeface="Avenir Next LT Pro"/>
              </a:rPr>
              <a:t>03.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1BF826B-E5D6-4907-C0AD-E3DAED4FE13F}"/>
              </a:ext>
            </a:extLst>
          </p:cNvPr>
          <p:cNvSpPr txBox="1">
            <a:spLocks/>
          </p:cNvSpPr>
          <p:nvPr/>
        </p:nvSpPr>
        <p:spPr>
          <a:xfrm>
            <a:off x="8534400" y="6201469"/>
            <a:ext cx="1143000" cy="38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00" b="1" i="0">
                <a:solidFill>
                  <a:srgbClr val="3C3C3C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  <a:latin typeface="Avenir Next LT Pro"/>
              </a:rPr>
              <a:t>04.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64FDB76-312D-DA1C-989B-45C038E90D62}"/>
              </a:ext>
            </a:extLst>
          </p:cNvPr>
          <p:cNvSpPr txBox="1">
            <a:spLocks/>
          </p:cNvSpPr>
          <p:nvPr/>
        </p:nvSpPr>
        <p:spPr>
          <a:xfrm>
            <a:off x="9982200" y="3848100"/>
            <a:ext cx="5638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00" b="1" i="0">
                <a:solidFill>
                  <a:srgbClr val="3C3C3C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3D3D3D"/>
                </a:solidFill>
                <a:effectLst/>
                <a:latin typeface="Avenir Next LT Pro"/>
              </a:rPr>
              <a:t>Intro to the Electric School Bus Network</a:t>
            </a:r>
            <a:endParaRPr lang="en-US">
              <a:latin typeface="Avenir Next LT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74CDE1-050E-7AEC-C701-25C8325AE07D}"/>
              </a:ext>
            </a:extLst>
          </p:cNvPr>
          <p:cNvSpPr txBox="1"/>
          <p:nvPr/>
        </p:nvSpPr>
        <p:spPr>
          <a:xfrm>
            <a:off x="1463040" y="4281726"/>
            <a:ext cx="5928360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5000" b="1" i="0">
                <a:solidFill>
                  <a:srgbClr val="7CC6F7"/>
                </a:solidFill>
                <a:effectLst/>
                <a:latin typeface="Avenir Next LT Pro"/>
              </a:rPr>
              <a:t>February 12, 2025</a:t>
            </a:r>
            <a:endParaRPr lang="en-US" sz="5000" b="1">
              <a:solidFill>
                <a:srgbClr val="7CC6F7"/>
              </a:solidFill>
              <a:latin typeface="Avenir Next LT Pro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9C9B62C-CF43-32EA-27E4-D0B95A882D26}"/>
              </a:ext>
            </a:extLst>
          </p:cNvPr>
          <p:cNvSpPr txBox="1">
            <a:spLocks/>
          </p:cNvSpPr>
          <p:nvPr/>
        </p:nvSpPr>
        <p:spPr>
          <a:xfrm>
            <a:off x="9982200" y="6201469"/>
            <a:ext cx="5638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00" b="1" i="0">
                <a:solidFill>
                  <a:srgbClr val="3C3C3C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3D3D3D"/>
                </a:solidFill>
                <a:effectLst/>
                <a:latin typeface="Avenir Next LT Pro"/>
              </a:rPr>
              <a:t>Summary and Closing</a:t>
            </a:r>
            <a:endParaRPr lang="en-US">
              <a:latin typeface="Avenir Next LT Pro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FFD04D8-B04D-195A-E891-7FBAE92FA45C}"/>
              </a:ext>
            </a:extLst>
          </p:cNvPr>
          <p:cNvSpPr txBox="1">
            <a:spLocks/>
          </p:cNvSpPr>
          <p:nvPr/>
        </p:nvSpPr>
        <p:spPr>
          <a:xfrm>
            <a:off x="9982200" y="5416582"/>
            <a:ext cx="5638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00" b="1" i="0">
                <a:solidFill>
                  <a:srgbClr val="3C3C3C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3D3D3D"/>
                </a:solidFill>
                <a:effectLst/>
                <a:latin typeface="Avenir Next LT Pro"/>
              </a:rPr>
              <a:t>Q&amp;A</a:t>
            </a:r>
            <a:endParaRPr lang="en-US">
              <a:latin typeface="Avenir Next LT Pro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661BC69-9A29-8FD3-64ED-E42FDF5B78FD}"/>
              </a:ext>
            </a:extLst>
          </p:cNvPr>
          <p:cNvSpPr txBox="1">
            <a:spLocks/>
          </p:cNvSpPr>
          <p:nvPr/>
        </p:nvSpPr>
        <p:spPr>
          <a:xfrm>
            <a:off x="9982200" y="4620673"/>
            <a:ext cx="5638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00" b="1" i="0">
                <a:solidFill>
                  <a:srgbClr val="3C3C3C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rgbClr val="3D3D3D"/>
                </a:solidFill>
                <a:latin typeface="Avenir Next LT Pro"/>
              </a:rPr>
              <a:t>Industry Updates</a:t>
            </a:r>
            <a:endParaRPr lang="en-US"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2512532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78E42-25D2-A70D-8159-B4D3B3233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A6B9-6B52-4520-801E-99E724562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769441"/>
          </a:xfrm>
        </p:spPr>
        <p:txBody>
          <a:bodyPr/>
          <a:lstStyle/>
          <a:p>
            <a:r>
              <a:rPr lang="en-US" b="1" cap="none">
                <a:latin typeface="Poppins" panose="00000500000000000000" pitchFamily="2" charset="0"/>
                <a:cs typeface="Poppins" panose="00000500000000000000" pitchFamily="2" charset="0"/>
              </a:rPr>
              <a:t>New Mexico &amp; </a:t>
            </a:r>
            <a:r>
              <a:rPr lang="en-US" b="1" cap="none" err="1">
                <a:latin typeface="Poppins" panose="00000500000000000000" pitchFamily="2" charset="0"/>
                <a:cs typeface="Poppins" panose="00000500000000000000" pitchFamily="2" charset="0"/>
              </a:rPr>
              <a:t>GreenPower</a:t>
            </a:r>
            <a:r>
              <a:rPr lang="en-US" b="1" cap="none">
                <a:latin typeface="Poppins" panose="00000500000000000000" pitchFamily="2" charset="0"/>
                <a:cs typeface="Poppins" panose="00000500000000000000" pitchFamily="2" charset="0"/>
              </a:rPr>
              <a:t> MOU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69B23-8ECB-628F-EE20-7F9C45103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073615"/>
            <a:ext cx="13667740" cy="5124480"/>
          </a:xfrm>
        </p:spPr>
        <p:txBody>
          <a:bodyPr wrap="square" lIns="0" tIns="0" rIns="0" bIns="0" anchor="t">
            <a:spAutoFit/>
          </a:bodyPr>
          <a:lstStyle/>
          <a:p>
            <a:pPr marL="5143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  <a:cs typeface="Tahoma"/>
              </a:rPr>
              <a:t>Announced January 30</a:t>
            </a:r>
          </a:p>
          <a:p>
            <a:pPr marL="5143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  <a:cs typeface="Tahoma"/>
              </a:rPr>
              <a:t>Signed MOU to appropriate $5M for pilot program and bus service facility</a:t>
            </a:r>
          </a:p>
          <a:p>
            <a:pPr marL="5143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  <a:cs typeface="Tahoma"/>
              </a:rPr>
              <a:t>The state will pursue additional $15M for purchasing additional school buses</a:t>
            </a:r>
          </a:p>
          <a:p>
            <a:pPr marL="5143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  <a:cs typeface="Tahoma"/>
              </a:rPr>
              <a:t>Beginning in 2025-2026 timeframe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AC9942-3E8D-636C-61A1-F8C095D449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4016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b="1" kern="1200" cap="none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calstart.org</a:t>
            </a:r>
          </a:p>
        </p:txBody>
      </p:sp>
    </p:spTree>
    <p:extLst>
      <p:ext uri="{BB962C8B-B14F-4D97-AF65-F5344CB8AC3E}">
        <p14:creationId xmlns:p14="http://schemas.microsoft.com/office/powerpoint/2010/main" val="3939628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197B5-A1BD-C60C-5D76-6CFFC11A8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9E4015-0702-A1D9-A19F-A37044FAB1D5}"/>
              </a:ext>
            </a:extLst>
          </p:cNvPr>
          <p:cNvSpPr txBox="1">
            <a:spLocks/>
          </p:cNvSpPr>
          <p:nvPr/>
        </p:nvSpPr>
        <p:spPr>
          <a:xfrm>
            <a:off x="760026" y="1809041"/>
            <a:ext cx="16694487" cy="6664742"/>
          </a:xfrm>
          <a:prstGeom prst="rect">
            <a:avLst/>
          </a:prstGeom>
          <a:ln>
            <a:noFill/>
          </a:ln>
        </p:spPr>
        <p:txBody>
          <a:bodyPr vert="horz" wrap="square" lIns="137160" tIns="68580" rIns="137160" bIns="68580" rtlCol="0" anchor="t">
            <a:normAutofit/>
          </a:bodyPr>
          <a:lstStyle>
            <a:lvl1pPr marL="0">
              <a:defRPr sz="1467" b="1" i="0">
                <a:solidFill>
                  <a:srgbClr val="174885"/>
                </a:solidFill>
                <a:latin typeface="Tahoma"/>
                <a:ea typeface="+mn-ea"/>
                <a:cs typeface="Tahoma"/>
              </a:defRPr>
            </a:lvl1pPr>
            <a:lvl2pPr marL="304815">
              <a:defRPr>
                <a:latin typeface="+mn-lt"/>
                <a:ea typeface="+mn-ea"/>
                <a:cs typeface="+mn-cs"/>
              </a:defRPr>
            </a:lvl2pPr>
            <a:lvl3pPr marL="609630">
              <a:defRPr>
                <a:latin typeface="+mn-lt"/>
                <a:ea typeface="+mn-ea"/>
                <a:cs typeface="+mn-cs"/>
              </a:defRPr>
            </a:lvl3pPr>
            <a:lvl4pPr marL="914446">
              <a:defRPr>
                <a:latin typeface="+mn-lt"/>
                <a:ea typeface="+mn-ea"/>
                <a:cs typeface="+mn-cs"/>
              </a:defRPr>
            </a:lvl4pPr>
            <a:lvl5pPr marL="1219261">
              <a:defRPr>
                <a:latin typeface="+mn-lt"/>
                <a:ea typeface="+mn-ea"/>
                <a:cs typeface="+mn-cs"/>
              </a:defRPr>
            </a:lvl5pPr>
            <a:lvl6pPr marL="1524076">
              <a:defRPr>
                <a:latin typeface="+mn-lt"/>
                <a:ea typeface="+mn-ea"/>
                <a:cs typeface="+mn-cs"/>
              </a:defRPr>
            </a:lvl6pPr>
            <a:lvl7pPr marL="1828891">
              <a:defRPr>
                <a:latin typeface="+mn-lt"/>
                <a:ea typeface="+mn-ea"/>
                <a:cs typeface="+mn-cs"/>
              </a:defRPr>
            </a:lvl7pPr>
            <a:lvl8pPr marL="2133707">
              <a:defRPr>
                <a:latin typeface="+mn-lt"/>
                <a:ea typeface="+mn-ea"/>
                <a:cs typeface="+mn-cs"/>
              </a:defRPr>
            </a:lvl8pPr>
            <a:lvl9pPr marL="2438522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Feb 6 bill passed through first committee to give NM school districts choice of replacing diesel school buses with zero emission alternatives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Would require Public Education Department to provide funding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3600">
              <a:solidFill>
                <a:srgbClr val="184885"/>
              </a:solidFill>
              <a:latin typeface="Montserrat Medium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rgbClr val="184885"/>
              </a:solidFill>
              <a:latin typeface="Montserrat Medium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rgbClr val="184885"/>
              </a:solidFill>
              <a:latin typeface="Montserrat Medium"/>
            </a:endParaRPr>
          </a:p>
          <a:p>
            <a:endParaRPr lang="en-US" sz="2175">
              <a:solidFill>
                <a:srgbClr val="184885"/>
              </a:solidFill>
              <a:latin typeface="Montserrat Medium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108B79-8314-9C04-43C7-D16664258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769441"/>
          </a:xfrm>
        </p:spPr>
        <p:txBody>
          <a:bodyPr/>
          <a:lstStyle/>
          <a:p>
            <a:r>
              <a:rPr lang="en-US" b="1" cap="none">
                <a:latin typeface="Poppins" panose="00000500000000000000" pitchFamily="2" charset="0"/>
                <a:cs typeface="Poppins" panose="00000500000000000000" pitchFamily="2" charset="0"/>
              </a:rPr>
              <a:t>New Mexico Cont.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D467EB-152A-4DC8-DAAC-FA7E7CB9A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950" y="9331309"/>
            <a:ext cx="13667740" cy="553998"/>
          </a:xfrm>
        </p:spPr>
        <p:txBody>
          <a:bodyPr/>
          <a:lstStyle/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47D62A-8839-39BF-DC46-961EA101A4C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4016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b="1" kern="1200" cap="none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calstart.org</a:t>
            </a:r>
          </a:p>
        </p:txBody>
      </p:sp>
    </p:spTree>
    <p:extLst>
      <p:ext uri="{BB962C8B-B14F-4D97-AF65-F5344CB8AC3E}">
        <p14:creationId xmlns:p14="http://schemas.microsoft.com/office/powerpoint/2010/main" val="3245508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8BA1B-387F-EF0D-0EE8-3CB6E7AF0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9D34D-0058-DCD8-4B66-F7C36A334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769441"/>
          </a:xfrm>
        </p:spPr>
        <p:txBody>
          <a:bodyPr/>
          <a:lstStyle/>
          <a:p>
            <a:r>
              <a:rPr lang="en-US" b="1" cap="none">
                <a:latin typeface="Poppins" panose="00000500000000000000" pitchFamily="2" charset="0"/>
                <a:cs typeface="Poppins" panose="00000500000000000000" pitchFamily="2" charset="0"/>
              </a:rPr>
              <a:t>Other News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29451C-6550-17C1-6D12-A56528BE3F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4016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b="1" kern="1200" cap="none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calstart.org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B27DD4-6254-DE2E-F55B-9A47C62F7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060" y="0"/>
            <a:ext cx="10236941" cy="1028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7202C-E732-E112-F245-746F1A11ED27}"/>
              </a:ext>
            </a:extLst>
          </p:cNvPr>
          <p:cNvSpPr txBox="1">
            <a:spLocks/>
          </p:cNvSpPr>
          <p:nvPr/>
        </p:nvSpPr>
        <p:spPr>
          <a:xfrm>
            <a:off x="760027" y="1809041"/>
            <a:ext cx="6498024" cy="6664742"/>
          </a:xfrm>
          <a:prstGeom prst="rect">
            <a:avLst/>
          </a:prstGeom>
          <a:ln>
            <a:noFill/>
          </a:ln>
        </p:spPr>
        <p:txBody>
          <a:bodyPr vert="horz" wrap="square" lIns="137160" tIns="68580" rIns="137160" bIns="68580" rtlCol="0" anchor="t">
            <a:normAutofit lnSpcReduction="10000"/>
          </a:bodyPr>
          <a:lstStyle>
            <a:lvl1pPr marL="0">
              <a:defRPr sz="1467" b="1" i="0">
                <a:solidFill>
                  <a:srgbClr val="174885"/>
                </a:solidFill>
                <a:latin typeface="Tahoma"/>
                <a:ea typeface="+mn-ea"/>
                <a:cs typeface="Tahoma"/>
              </a:defRPr>
            </a:lvl1pPr>
            <a:lvl2pPr marL="304815">
              <a:defRPr>
                <a:latin typeface="+mn-lt"/>
                <a:ea typeface="+mn-ea"/>
                <a:cs typeface="+mn-cs"/>
              </a:defRPr>
            </a:lvl2pPr>
            <a:lvl3pPr marL="609630">
              <a:defRPr>
                <a:latin typeface="+mn-lt"/>
                <a:ea typeface="+mn-ea"/>
                <a:cs typeface="+mn-cs"/>
              </a:defRPr>
            </a:lvl3pPr>
            <a:lvl4pPr marL="914446">
              <a:defRPr>
                <a:latin typeface="+mn-lt"/>
                <a:ea typeface="+mn-ea"/>
                <a:cs typeface="+mn-cs"/>
              </a:defRPr>
            </a:lvl4pPr>
            <a:lvl5pPr marL="1219261">
              <a:defRPr>
                <a:latin typeface="+mn-lt"/>
                <a:ea typeface="+mn-ea"/>
                <a:cs typeface="+mn-cs"/>
              </a:defRPr>
            </a:lvl5pPr>
            <a:lvl6pPr marL="1524076">
              <a:defRPr>
                <a:latin typeface="+mn-lt"/>
                <a:ea typeface="+mn-ea"/>
                <a:cs typeface="+mn-cs"/>
              </a:defRPr>
            </a:lvl6pPr>
            <a:lvl7pPr marL="1828891">
              <a:defRPr>
                <a:latin typeface="+mn-lt"/>
                <a:ea typeface="+mn-ea"/>
                <a:cs typeface="+mn-cs"/>
              </a:defRPr>
            </a:lvl7pPr>
            <a:lvl8pPr marL="2133707">
              <a:defRPr>
                <a:latin typeface="+mn-lt"/>
                <a:ea typeface="+mn-ea"/>
                <a:cs typeface="+mn-cs"/>
              </a:defRPr>
            </a:lvl8pPr>
            <a:lvl9pPr marL="2438522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Blue Bird donates ESB to Hoop Bus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501©(3) non-profit dedicated to youth programming and engagement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Bus equipped as mobile </a:t>
            </a:r>
            <a:r>
              <a:rPr lang="en-US" sz="3300" b="0" err="1">
                <a:solidFill>
                  <a:srgbClr val="184885"/>
                </a:solidFill>
                <a:latin typeface="Avenir Next LT Pro"/>
                <a:ea typeface="Tahoma"/>
              </a:rPr>
              <a:t>baske</a:t>
            </a: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3600">
              <a:solidFill>
                <a:srgbClr val="184885"/>
              </a:solidFill>
              <a:latin typeface="Montserrat Medium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rgbClr val="184885"/>
              </a:solidFill>
              <a:latin typeface="Montserrat Medium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rgbClr val="184885"/>
              </a:solidFill>
              <a:latin typeface="Montserrat Medium"/>
            </a:endParaRPr>
          </a:p>
          <a:p>
            <a:endParaRPr lang="en-US" sz="2175">
              <a:solidFill>
                <a:srgbClr val="184885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8800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3623" y="1028702"/>
            <a:ext cx="8867774" cy="291464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3C67E5F-C007-64DC-AB0A-B84A356C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40" y="5001480"/>
            <a:ext cx="16398113" cy="923330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6000">
                <a:solidFill>
                  <a:schemeClr val="tx2"/>
                </a:solidFill>
                <a:latin typeface="Avenir Next LT Pro"/>
                <a:ea typeface="Tahoma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54912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school bus parked next to a person&#10;&#10;Description automatically generated">
            <a:extLst>
              <a:ext uri="{FF2B5EF4-FFF2-40B4-BE49-F238E27FC236}">
                <a16:creationId xmlns:a16="http://schemas.microsoft.com/office/drawing/2014/main" id="{FB053715-850E-6333-11E4-5C1139F1D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9" t="-116" r="2528" b="116"/>
          <a:stretch/>
        </p:blipFill>
        <p:spPr>
          <a:xfrm>
            <a:off x="10201996" y="0"/>
            <a:ext cx="8086004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ECC3BF-E2EF-2497-3B20-EA414C3DE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16" y="1020178"/>
            <a:ext cx="17137062" cy="769441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>
                <a:latin typeface="Avenir Next LT Pro"/>
              </a:rPr>
              <a:t>Thank You for Participating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E8B09D2-C535-EEDF-5EF7-D8B8D143F039}"/>
              </a:ext>
            </a:extLst>
          </p:cNvPr>
          <p:cNvSpPr txBox="1">
            <a:spLocks/>
          </p:cNvSpPr>
          <p:nvPr/>
        </p:nvSpPr>
        <p:spPr>
          <a:xfrm>
            <a:off x="577657" y="2392635"/>
            <a:ext cx="9175944" cy="632480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400" b="1" i="0">
                <a:solidFill>
                  <a:srgbClr val="3C3C3C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b="0">
                <a:solidFill>
                  <a:srgbClr val="3D3D3D"/>
                </a:solidFill>
                <a:latin typeface="Avenir Next LT Pro"/>
              </a:rPr>
              <a:t>A follow-up email will be sent </a:t>
            </a:r>
            <a:r>
              <a:rPr lang="en-US">
                <a:solidFill>
                  <a:srgbClr val="3D3D3D"/>
                </a:solidFill>
                <a:latin typeface="Avenir Next LT Pro"/>
              </a:rPr>
              <a:t>Friday, February 14 </a:t>
            </a:r>
            <a:r>
              <a:rPr lang="en-US" b="0">
                <a:solidFill>
                  <a:srgbClr val="3D3D3D"/>
                </a:solidFill>
                <a:latin typeface="Avenir Next LT Pro"/>
              </a:rPr>
              <a:t>with the following:</a:t>
            </a:r>
          </a:p>
          <a:p>
            <a:pPr marL="742950" lvl="1" indent="-285750" algn="l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rgbClr val="3D3D3D"/>
                </a:solidFill>
                <a:latin typeface="Avenir Next LT Pro"/>
              </a:rPr>
              <a:t>Recording of the meeting</a:t>
            </a:r>
            <a:endParaRPr lang="en-US" sz="2400">
              <a:latin typeface="Avenir Next LT Pro"/>
            </a:endParaRPr>
          </a:p>
          <a:p>
            <a:pPr marL="742950" lvl="1" indent="-285750" algn="l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rgbClr val="3D3D3D"/>
                </a:solidFill>
                <a:latin typeface="Avenir Next LT Pro"/>
              </a:rPr>
              <a:t>Copy of the slide deck</a:t>
            </a:r>
            <a:endParaRPr lang="en-US" sz="2400">
              <a:latin typeface="Avenir Next LT Pro"/>
            </a:endParaRP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b="0">
                <a:solidFill>
                  <a:srgbClr val="3D3D3D"/>
                </a:solidFill>
                <a:latin typeface="Avenir Next LT Pro"/>
              </a:rPr>
              <a:t>The next ESB Network Newsletter will be sent on </a:t>
            </a:r>
            <a:r>
              <a:rPr lang="en-US">
                <a:solidFill>
                  <a:srgbClr val="3D3D3D"/>
                </a:solidFill>
                <a:latin typeface="Avenir Next LT Pro"/>
              </a:rPr>
              <a:t>Tuesday, March 11</a:t>
            </a:r>
            <a:endParaRPr lang="en-US">
              <a:latin typeface="Avenir Next LT Pro"/>
            </a:endParaRP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b="0">
                <a:solidFill>
                  <a:srgbClr val="3D3D3D"/>
                </a:solidFill>
                <a:latin typeface="Avenir Next LT Pro"/>
              </a:rPr>
              <a:t>The next National Forum will be </a:t>
            </a:r>
            <a:r>
              <a:rPr lang="en-US">
                <a:solidFill>
                  <a:srgbClr val="3D3D3D"/>
                </a:solidFill>
                <a:latin typeface="Avenir Next LT Pro"/>
              </a:rPr>
              <a:t>April 9, 2025, from 1:00–2:00 p.m. ET</a:t>
            </a:r>
            <a:endParaRPr lang="en-US"/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b="0">
                <a:solidFill>
                  <a:srgbClr val="3D3D3D"/>
                </a:solidFill>
                <a:latin typeface="Avenir Next LT Pro"/>
              </a:rPr>
              <a:t>Please email </a:t>
            </a:r>
            <a:r>
              <a:rPr lang="en-US">
                <a:solidFill>
                  <a:srgbClr val="7CC6F7"/>
                </a:solidFill>
                <a:latin typeface="Avenir Next LT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schoolbusteam@calstart.org</a:t>
            </a:r>
            <a:r>
              <a:rPr lang="en-US" b="0">
                <a:solidFill>
                  <a:srgbClr val="3D3D3D"/>
                </a:solidFill>
                <a:latin typeface="Avenir Next LT Pro"/>
              </a:rPr>
              <a:t> with questions for our team</a:t>
            </a:r>
            <a:endParaRPr lang="en-US">
              <a:latin typeface="Avenir Next LT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>
              <a:solidFill>
                <a:srgbClr val="040C28"/>
              </a:solidFill>
              <a:latin typeface="Avenir Next LT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>
              <a:solidFill>
                <a:srgbClr val="040C28"/>
              </a:solidFill>
              <a:latin typeface="Avenir Next LT Pro"/>
            </a:endParaRPr>
          </a:p>
          <a:p>
            <a:endParaRPr lang="en-US" sz="1500" b="0">
              <a:solidFill>
                <a:srgbClr val="040C28"/>
              </a:solidFill>
              <a:latin typeface="Avenir Next LT Pro"/>
            </a:endParaRPr>
          </a:p>
        </p:txBody>
      </p:sp>
      <p:grpSp>
        <p:nvGrpSpPr>
          <p:cNvPr id="9" name="object 4">
            <a:extLst>
              <a:ext uri="{FF2B5EF4-FFF2-40B4-BE49-F238E27FC236}">
                <a16:creationId xmlns:a16="http://schemas.microsoft.com/office/drawing/2014/main" id="{70DDB8C4-F87F-E0AD-90AF-95603D09B8EE}"/>
              </a:ext>
            </a:extLst>
          </p:cNvPr>
          <p:cNvGrpSpPr/>
          <p:nvPr/>
        </p:nvGrpSpPr>
        <p:grpSpPr>
          <a:xfrm>
            <a:off x="0" y="190500"/>
            <a:ext cx="18288601" cy="10096956"/>
            <a:chOff x="0" y="190500"/>
            <a:chExt cx="18288601" cy="10096956"/>
          </a:xfrm>
        </p:grpSpPr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AF2A32D4-BFE2-5768-D1A3-7954F6996B1C}"/>
                </a:ext>
              </a:extLst>
            </p:cNvPr>
            <p:cNvSpPr/>
            <p:nvPr/>
          </p:nvSpPr>
          <p:spPr>
            <a:xfrm>
              <a:off x="16774126" y="190500"/>
              <a:ext cx="1514475" cy="10092690"/>
            </a:xfrm>
            <a:custGeom>
              <a:avLst/>
              <a:gdLst/>
              <a:ahLst/>
              <a:cxnLst/>
              <a:rect l="l" t="t" r="r" b="b"/>
              <a:pathLst>
                <a:path w="1514475" h="10092690">
                  <a:moveTo>
                    <a:pt x="1513872" y="10092481"/>
                  </a:moveTo>
                  <a:lnTo>
                    <a:pt x="0" y="10092481"/>
                  </a:lnTo>
                  <a:lnTo>
                    <a:pt x="1513872" y="0"/>
                  </a:lnTo>
                  <a:lnTo>
                    <a:pt x="1513872" y="10092481"/>
                  </a:lnTo>
                  <a:close/>
                </a:path>
              </a:pathLst>
            </a:custGeom>
            <a:solidFill>
              <a:srgbClr val="16448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E83D3060-499A-5034-407E-E1F7CE7FD85B}"/>
                </a:ext>
              </a:extLst>
            </p:cNvPr>
            <p:cNvSpPr/>
            <p:nvPr/>
          </p:nvSpPr>
          <p:spPr>
            <a:xfrm>
              <a:off x="10236227" y="7934781"/>
              <a:ext cx="8051800" cy="2352675"/>
            </a:xfrm>
            <a:custGeom>
              <a:avLst/>
              <a:gdLst/>
              <a:ahLst/>
              <a:cxnLst/>
              <a:rect l="l" t="t" r="r" b="b"/>
              <a:pathLst>
                <a:path w="8051800" h="2352675">
                  <a:moveTo>
                    <a:pt x="8051773" y="0"/>
                  </a:moveTo>
                  <a:lnTo>
                    <a:pt x="8051773" y="2352217"/>
                  </a:lnTo>
                  <a:lnTo>
                    <a:pt x="0" y="2352217"/>
                  </a:lnTo>
                  <a:lnTo>
                    <a:pt x="8051773" y="0"/>
                  </a:lnTo>
                  <a:close/>
                </a:path>
              </a:pathLst>
            </a:custGeom>
            <a:solidFill>
              <a:srgbClr val="1644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845526CC-CB02-0BC8-0587-C20BBE485D48}"/>
                </a:ext>
              </a:extLst>
            </p:cNvPr>
            <p:cNvSpPr/>
            <p:nvPr/>
          </p:nvSpPr>
          <p:spPr>
            <a:xfrm>
              <a:off x="1" y="9236723"/>
              <a:ext cx="18288000" cy="1050290"/>
            </a:xfrm>
            <a:custGeom>
              <a:avLst/>
              <a:gdLst/>
              <a:ahLst/>
              <a:cxnLst/>
              <a:rect l="l" t="t" r="r" b="b"/>
              <a:pathLst>
                <a:path w="18288000" h="1050290">
                  <a:moveTo>
                    <a:pt x="0" y="1050276"/>
                  </a:moveTo>
                  <a:lnTo>
                    <a:pt x="0" y="0"/>
                  </a:lnTo>
                  <a:lnTo>
                    <a:pt x="18287998" y="1009406"/>
                  </a:lnTo>
                  <a:lnTo>
                    <a:pt x="18287998" y="1050276"/>
                  </a:lnTo>
                  <a:lnTo>
                    <a:pt x="0" y="1050276"/>
                  </a:lnTo>
                  <a:close/>
                </a:path>
              </a:pathLst>
            </a:custGeom>
            <a:solidFill>
              <a:srgbClr val="164486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70B6DE1D-B65D-0531-6F46-6CDD3CBC6BBA}"/>
                </a:ext>
              </a:extLst>
            </p:cNvPr>
            <p:cNvSpPr/>
            <p:nvPr/>
          </p:nvSpPr>
          <p:spPr>
            <a:xfrm>
              <a:off x="0" y="8335278"/>
              <a:ext cx="18286095" cy="1951989"/>
            </a:xfrm>
            <a:custGeom>
              <a:avLst/>
              <a:gdLst/>
              <a:ahLst/>
              <a:cxnLst/>
              <a:rect l="l" t="t" r="r" b="b"/>
              <a:pathLst>
                <a:path w="18286095" h="1951990">
                  <a:moveTo>
                    <a:pt x="0" y="0"/>
                  </a:moveTo>
                  <a:lnTo>
                    <a:pt x="18285600" y="1951720"/>
                  </a:lnTo>
                  <a:lnTo>
                    <a:pt x="0" y="1951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C4E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9">
              <a:extLst>
                <a:ext uri="{FF2B5EF4-FFF2-40B4-BE49-F238E27FC236}">
                  <a16:creationId xmlns:a16="http://schemas.microsoft.com/office/drawing/2014/main" id="{70DA2049-C587-8507-DE88-B54E2E0047C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3955" y="8633764"/>
              <a:ext cx="1352549" cy="1428749"/>
            </a:xfrm>
            <a:prstGeom prst="rect">
              <a:avLst/>
            </a:prstGeom>
          </p:spPr>
        </p:pic>
        <p:pic>
          <p:nvPicPr>
            <p:cNvPr id="15" name="object 10">
              <a:extLst>
                <a:ext uri="{FF2B5EF4-FFF2-40B4-BE49-F238E27FC236}">
                  <a16:creationId xmlns:a16="http://schemas.microsoft.com/office/drawing/2014/main" id="{EA2292C6-46D2-4E81-2791-F325E8DF718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46419" y="8485742"/>
              <a:ext cx="3438524" cy="1724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1879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39A12-5381-2B99-E12C-E3964D5F3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03160D82-3329-94E5-C7C6-11E9932DEF4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779" y="8475357"/>
            <a:ext cx="1762124" cy="1762124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45FBA18F-D329-B339-1D09-7F2E9AFFCE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8954" y="4099229"/>
            <a:ext cx="15250092" cy="84382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400" spc="70">
                <a:solidFill>
                  <a:srgbClr val="FFFFFF"/>
                </a:solidFill>
                <a:latin typeface="Avenir Next LT Pro Demi"/>
              </a:rPr>
              <a:t>www.electricschoolbusnetwork.org</a:t>
            </a:r>
            <a:endParaRPr lang="en-US" sz="5400">
              <a:latin typeface="Avenir Next LT Pro Demi"/>
            </a:endParaRPr>
          </a:p>
        </p:txBody>
      </p:sp>
    </p:spTree>
    <p:extLst>
      <p:ext uri="{BB962C8B-B14F-4D97-AF65-F5344CB8AC3E}">
        <p14:creationId xmlns:p14="http://schemas.microsoft.com/office/powerpoint/2010/main" val="4263957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89275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415104" y="3194682"/>
            <a:ext cx="8374380" cy="412138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sz="2600" b="1">
                <a:solidFill>
                  <a:srgbClr val="3C3C3C"/>
                </a:solidFill>
                <a:latin typeface="Avenir Next LT Pro"/>
                <a:cs typeface="Trebuchet MS"/>
              </a:rPr>
              <a:t>The</a:t>
            </a:r>
            <a:r>
              <a:rPr sz="2600" b="1" spc="15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 spc="-40">
                <a:solidFill>
                  <a:srgbClr val="3C3C3C"/>
                </a:solidFill>
                <a:latin typeface="Avenir Next LT Pro"/>
                <a:cs typeface="Trebuchet MS"/>
              </a:rPr>
              <a:t>Electric</a:t>
            </a:r>
            <a:r>
              <a:rPr sz="2600" b="1" spc="20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>
                <a:solidFill>
                  <a:srgbClr val="3C3C3C"/>
                </a:solidFill>
                <a:latin typeface="Avenir Next LT Pro"/>
                <a:cs typeface="Trebuchet MS"/>
              </a:rPr>
              <a:t>School</a:t>
            </a:r>
            <a:r>
              <a:rPr sz="2600" b="1" spc="20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>
                <a:solidFill>
                  <a:srgbClr val="3C3C3C"/>
                </a:solidFill>
                <a:latin typeface="Avenir Next LT Pro"/>
                <a:cs typeface="Trebuchet MS"/>
              </a:rPr>
              <a:t>Bus</a:t>
            </a:r>
            <a:r>
              <a:rPr sz="2600" b="1" spc="20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>
                <a:solidFill>
                  <a:srgbClr val="3C3C3C"/>
                </a:solidFill>
                <a:latin typeface="Avenir Next LT Pro"/>
                <a:cs typeface="Trebuchet MS"/>
              </a:rPr>
              <a:t>Network</a:t>
            </a:r>
            <a:r>
              <a:rPr sz="2600" b="1" spc="20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 spc="-10">
                <a:solidFill>
                  <a:srgbClr val="3C3C3C"/>
                </a:solidFill>
                <a:latin typeface="Avenir Next LT Pro"/>
                <a:cs typeface="Trebuchet MS"/>
              </a:rPr>
              <a:t>accelerates </a:t>
            </a:r>
            <a:r>
              <a:rPr sz="2600" b="1">
                <a:solidFill>
                  <a:srgbClr val="3C3C3C"/>
                </a:solidFill>
                <a:latin typeface="Avenir Next LT Pro"/>
                <a:cs typeface="Trebuchet MS"/>
              </a:rPr>
              <a:t>nationwide</a:t>
            </a:r>
            <a:r>
              <a:rPr sz="2600" b="1" spc="-70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>
                <a:solidFill>
                  <a:srgbClr val="3C3C3C"/>
                </a:solidFill>
                <a:latin typeface="Avenir Next LT Pro"/>
                <a:cs typeface="Trebuchet MS"/>
              </a:rPr>
              <a:t>school</a:t>
            </a:r>
            <a:r>
              <a:rPr sz="2600" b="1" spc="-70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>
                <a:solidFill>
                  <a:srgbClr val="3C3C3C"/>
                </a:solidFill>
                <a:latin typeface="Avenir Next LT Pro"/>
                <a:cs typeface="Trebuchet MS"/>
              </a:rPr>
              <a:t>bus</a:t>
            </a:r>
            <a:r>
              <a:rPr sz="2600" b="1" spc="-65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 spc="-10">
                <a:solidFill>
                  <a:srgbClr val="3C3C3C"/>
                </a:solidFill>
                <a:latin typeface="Avenir Next LT Pro"/>
                <a:cs typeface="Trebuchet MS"/>
              </a:rPr>
              <a:t>fleet</a:t>
            </a:r>
            <a:r>
              <a:rPr sz="2600" b="1" spc="-70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 spc="-50">
                <a:solidFill>
                  <a:srgbClr val="3C3C3C"/>
                </a:solidFill>
                <a:latin typeface="Avenir Next LT Pro"/>
                <a:cs typeface="Trebuchet MS"/>
              </a:rPr>
              <a:t>electrification</a:t>
            </a:r>
            <a:r>
              <a:rPr sz="2600" b="1" spc="-114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spc="-10">
                <a:solidFill>
                  <a:srgbClr val="3C3C3C"/>
                </a:solidFill>
                <a:latin typeface="Avenir Next LT Pro"/>
                <a:cs typeface="Tahoma"/>
              </a:rPr>
              <a:t>through </a:t>
            </a:r>
            <a:r>
              <a:rPr sz="2600" b="1" spc="-45">
                <a:solidFill>
                  <a:srgbClr val="3C3C3C"/>
                </a:solidFill>
                <a:latin typeface="Avenir Next LT Pro"/>
                <a:cs typeface="Trebuchet MS"/>
              </a:rPr>
              <a:t>peer-</a:t>
            </a:r>
            <a:r>
              <a:rPr sz="2600" b="1" spc="-30">
                <a:solidFill>
                  <a:srgbClr val="3C3C3C"/>
                </a:solidFill>
                <a:latin typeface="Avenir Next LT Pro"/>
                <a:cs typeface="Trebuchet MS"/>
              </a:rPr>
              <a:t>to-</a:t>
            </a:r>
            <a:r>
              <a:rPr sz="2600" b="1">
                <a:solidFill>
                  <a:srgbClr val="3C3C3C"/>
                </a:solidFill>
                <a:latin typeface="Avenir Next LT Pro"/>
                <a:cs typeface="Trebuchet MS"/>
              </a:rPr>
              <a:t>peer</a:t>
            </a:r>
            <a:r>
              <a:rPr sz="2600" b="1" spc="30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>
                <a:solidFill>
                  <a:srgbClr val="3C3C3C"/>
                </a:solidFill>
                <a:latin typeface="Avenir Next LT Pro"/>
                <a:cs typeface="Trebuchet MS"/>
              </a:rPr>
              <a:t>networking</a:t>
            </a:r>
            <a:r>
              <a:rPr sz="2600" b="1" spc="-20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rebuchet MS"/>
              </a:rPr>
              <a:t>and</a:t>
            </a:r>
            <a:r>
              <a:rPr sz="2600" spc="-15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>
                <a:solidFill>
                  <a:srgbClr val="3C3C3C"/>
                </a:solidFill>
                <a:latin typeface="Avenir Next LT Pro"/>
                <a:cs typeface="Trebuchet MS"/>
              </a:rPr>
              <a:t>dialogue-</a:t>
            </a:r>
            <a:r>
              <a:rPr sz="2600" b="1" spc="-10">
                <a:solidFill>
                  <a:srgbClr val="3C3C3C"/>
                </a:solidFill>
                <a:latin typeface="Avenir Next LT Pro"/>
                <a:cs typeface="Trebuchet MS"/>
              </a:rPr>
              <a:t>driven</a:t>
            </a:r>
            <a:r>
              <a:rPr sz="2600" b="1" spc="30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 spc="-10">
                <a:solidFill>
                  <a:srgbClr val="3C3C3C"/>
                </a:solidFill>
                <a:latin typeface="Avenir Next LT Pro"/>
                <a:cs typeface="Trebuchet MS"/>
              </a:rPr>
              <a:t>forum </a:t>
            </a:r>
            <a:r>
              <a:rPr sz="2600" b="1">
                <a:solidFill>
                  <a:srgbClr val="3C3C3C"/>
                </a:solidFill>
                <a:latin typeface="Avenir Next LT Pro"/>
                <a:cs typeface="Trebuchet MS"/>
              </a:rPr>
              <a:t>meetings</a:t>
            </a:r>
            <a:r>
              <a:rPr sz="2600" b="1" spc="65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for</a:t>
            </a:r>
            <a:r>
              <a:rPr sz="2600" spc="50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school</a:t>
            </a:r>
            <a:r>
              <a:rPr sz="2600" spc="55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districts,</a:t>
            </a:r>
            <a:r>
              <a:rPr sz="2600" spc="50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advocacy</a:t>
            </a:r>
            <a:r>
              <a:rPr sz="2600" spc="55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 spc="-10">
                <a:solidFill>
                  <a:srgbClr val="3C3C3C"/>
                </a:solidFill>
                <a:latin typeface="Avenir Next LT Pro"/>
                <a:cs typeface="Tahoma"/>
              </a:rPr>
              <a:t>organizations,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government</a:t>
            </a:r>
            <a:r>
              <a:rPr sz="2600" spc="70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organizations,</a:t>
            </a:r>
            <a:r>
              <a:rPr sz="2600" spc="70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and</a:t>
            </a:r>
            <a:r>
              <a:rPr sz="2600" spc="65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industry</a:t>
            </a:r>
            <a:r>
              <a:rPr sz="2600" spc="75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 spc="-10">
                <a:solidFill>
                  <a:srgbClr val="3C3C3C"/>
                </a:solidFill>
                <a:latin typeface="Avenir Next LT Pro"/>
                <a:cs typeface="Tahoma"/>
              </a:rPr>
              <a:t>representatives.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The</a:t>
            </a:r>
            <a:r>
              <a:rPr sz="2600" spc="35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ESB</a:t>
            </a:r>
            <a:r>
              <a:rPr sz="2600" spc="40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 spc="65">
                <a:solidFill>
                  <a:srgbClr val="3C3C3C"/>
                </a:solidFill>
                <a:latin typeface="Avenir Next LT Pro"/>
                <a:cs typeface="Tahoma"/>
              </a:rPr>
              <a:t>Network</a:t>
            </a:r>
            <a:r>
              <a:rPr sz="2600" spc="35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provides</a:t>
            </a:r>
            <a:r>
              <a:rPr sz="2600" spc="45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access</a:t>
            </a:r>
            <a:r>
              <a:rPr sz="2600" spc="45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 spc="75">
                <a:solidFill>
                  <a:srgbClr val="3C3C3C"/>
                </a:solidFill>
                <a:latin typeface="Avenir Next LT Pro"/>
                <a:cs typeface="Tahoma"/>
              </a:rPr>
              <a:t>to</a:t>
            </a:r>
            <a:r>
              <a:rPr sz="2600" spc="35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educational</a:t>
            </a:r>
            <a:r>
              <a:rPr sz="2600" spc="45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 spc="-10">
                <a:solidFill>
                  <a:srgbClr val="3C3C3C"/>
                </a:solidFill>
                <a:latin typeface="Avenir Next LT Pro"/>
                <a:cs typeface="Tahoma"/>
              </a:rPr>
              <a:t>tools,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resources,</a:t>
            </a:r>
            <a:r>
              <a:rPr sz="2600" spc="-10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and</a:t>
            </a:r>
            <a:r>
              <a:rPr sz="2600" spc="-15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subject</a:t>
            </a:r>
            <a:r>
              <a:rPr sz="2600" spc="-10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matter</a:t>
            </a:r>
            <a:r>
              <a:rPr sz="2600" spc="-5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>
                <a:solidFill>
                  <a:srgbClr val="3C3C3C"/>
                </a:solidFill>
                <a:latin typeface="Avenir Next LT Pro"/>
                <a:cs typeface="Tahoma"/>
              </a:rPr>
              <a:t>experts</a:t>
            </a:r>
            <a:r>
              <a:rPr sz="2600" spc="-10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 spc="75">
                <a:solidFill>
                  <a:srgbClr val="3C3C3C"/>
                </a:solidFill>
                <a:latin typeface="Avenir Next LT Pro"/>
                <a:cs typeface="Tahoma"/>
              </a:rPr>
              <a:t>to</a:t>
            </a:r>
            <a:r>
              <a:rPr sz="2600" spc="-15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 spc="55">
                <a:solidFill>
                  <a:srgbClr val="3C3C3C"/>
                </a:solidFill>
                <a:latin typeface="Avenir Next LT Pro"/>
                <a:cs typeface="Tahoma"/>
              </a:rPr>
              <a:t>help</a:t>
            </a:r>
            <a:r>
              <a:rPr sz="2600" spc="-10">
                <a:solidFill>
                  <a:srgbClr val="3C3C3C"/>
                </a:solidFill>
                <a:latin typeface="Avenir Next LT Pro"/>
                <a:cs typeface="Tahoma"/>
              </a:rPr>
              <a:t> </a:t>
            </a:r>
            <a:r>
              <a:rPr sz="2600" b="1" spc="-10">
                <a:solidFill>
                  <a:srgbClr val="3C3C3C"/>
                </a:solidFill>
                <a:latin typeface="Avenir Next LT Pro"/>
                <a:cs typeface="Trebuchet MS"/>
              </a:rPr>
              <a:t>support </a:t>
            </a:r>
            <a:r>
              <a:rPr sz="2600" b="1">
                <a:solidFill>
                  <a:srgbClr val="3C3C3C"/>
                </a:solidFill>
                <a:latin typeface="Avenir Next LT Pro"/>
                <a:cs typeface="Trebuchet MS"/>
              </a:rPr>
              <a:t>the</a:t>
            </a:r>
            <a:r>
              <a:rPr sz="2600" b="1" spc="-75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 spc="-55">
                <a:solidFill>
                  <a:srgbClr val="3C3C3C"/>
                </a:solidFill>
                <a:latin typeface="Avenir Next LT Pro"/>
                <a:cs typeface="Trebuchet MS"/>
              </a:rPr>
              <a:t>electric</a:t>
            </a:r>
            <a:r>
              <a:rPr sz="2600" b="1" spc="-70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>
                <a:solidFill>
                  <a:srgbClr val="3C3C3C"/>
                </a:solidFill>
                <a:latin typeface="Avenir Next LT Pro"/>
                <a:cs typeface="Trebuchet MS"/>
              </a:rPr>
              <a:t>school</a:t>
            </a:r>
            <a:r>
              <a:rPr sz="2600" b="1" spc="-75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>
                <a:solidFill>
                  <a:srgbClr val="3C3C3C"/>
                </a:solidFill>
                <a:latin typeface="Avenir Next LT Pro"/>
                <a:cs typeface="Trebuchet MS"/>
              </a:rPr>
              <a:t>bus</a:t>
            </a:r>
            <a:r>
              <a:rPr sz="2600" b="1" spc="-70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 spc="-10">
                <a:solidFill>
                  <a:srgbClr val="3C3C3C"/>
                </a:solidFill>
                <a:latin typeface="Avenir Next LT Pro"/>
                <a:cs typeface="Trebuchet MS"/>
              </a:rPr>
              <a:t>fleet</a:t>
            </a:r>
            <a:r>
              <a:rPr sz="2600" b="1" spc="-75">
                <a:solidFill>
                  <a:srgbClr val="3C3C3C"/>
                </a:solidFill>
                <a:latin typeface="Avenir Next LT Pro"/>
                <a:cs typeface="Trebuchet MS"/>
              </a:rPr>
              <a:t> </a:t>
            </a:r>
            <a:r>
              <a:rPr sz="2600" b="1" spc="-10">
                <a:solidFill>
                  <a:srgbClr val="3C3C3C"/>
                </a:solidFill>
                <a:latin typeface="Avenir Next LT Pro"/>
                <a:cs typeface="Trebuchet MS"/>
              </a:rPr>
              <a:t>transition</a:t>
            </a:r>
            <a:r>
              <a:rPr sz="2600" spc="-10">
                <a:solidFill>
                  <a:srgbClr val="3C3C3C"/>
                </a:solidFill>
                <a:latin typeface="Avenir Next LT Pro"/>
                <a:cs typeface="Tahoma"/>
              </a:rPr>
              <a:t>.</a:t>
            </a:r>
            <a:endParaRPr sz="2600">
              <a:latin typeface="Avenir Next LT Pro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90500"/>
            <a:ext cx="18288000" cy="10096500"/>
            <a:chOff x="0" y="190500"/>
            <a:chExt cx="18288000" cy="10096500"/>
          </a:xfrm>
        </p:grpSpPr>
        <p:sp>
          <p:nvSpPr>
            <p:cNvPr id="5" name="object 5"/>
            <p:cNvSpPr/>
            <p:nvPr/>
          </p:nvSpPr>
          <p:spPr>
            <a:xfrm>
              <a:off x="16774126" y="190500"/>
              <a:ext cx="1514475" cy="10092690"/>
            </a:xfrm>
            <a:custGeom>
              <a:avLst/>
              <a:gdLst/>
              <a:ahLst/>
              <a:cxnLst/>
              <a:rect l="l" t="t" r="r" b="b"/>
              <a:pathLst>
                <a:path w="1514475" h="10092690">
                  <a:moveTo>
                    <a:pt x="1513872" y="10092481"/>
                  </a:moveTo>
                  <a:lnTo>
                    <a:pt x="0" y="10092481"/>
                  </a:lnTo>
                  <a:lnTo>
                    <a:pt x="1513872" y="0"/>
                  </a:lnTo>
                  <a:lnTo>
                    <a:pt x="1513872" y="10092481"/>
                  </a:lnTo>
                  <a:close/>
                </a:path>
              </a:pathLst>
            </a:custGeom>
            <a:solidFill>
              <a:srgbClr val="16448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36227" y="7934781"/>
              <a:ext cx="8051800" cy="2352675"/>
            </a:xfrm>
            <a:custGeom>
              <a:avLst/>
              <a:gdLst/>
              <a:ahLst/>
              <a:cxnLst/>
              <a:rect l="l" t="t" r="r" b="b"/>
              <a:pathLst>
                <a:path w="8051800" h="2352675">
                  <a:moveTo>
                    <a:pt x="8051773" y="0"/>
                  </a:moveTo>
                  <a:lnTo>
                    <a:pt x="8051773" y="2352217"/>
                  </a:lnTo>
                  <a:lnTo>
                    <a:pt x="0" y="2352217"/>
                  </a:lnTo>
                  <a:lnTo>
                    <a:pt x="8051773" y="0"/>
                  </a:lnTo>
                  <a:close/>
                </a:path>
              </a:pathLst>
            </a:custGeom>
            <a:solidFill>
              <a:srgbClr val="1644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" y="9236723"/>
              <a:ext cx="18288000" cy="1050290"/>
            </a:xfrm>
            <a:custGeom>
              <a:avLst/>
              <a:gdLst/>
              <a:ahLst/>
              <a:cxnLst/>
              <a:rect l="l" t="t" r="r" b="b"/>
              <a:pathLst>
                <a:path w="18288000" h="1050290">
                  <a:moveTo>
                    <a:pt x="0" y="1050276"/>
                  </a:moveTo>
                  <a:lnTo>
                    <a:pt x="0" y="0"/>
                  </a:lnTo>
                  <a:lnTo>
                    <a:pt x="18287998" y="1009406"/>
                  </a:lnTo>
                  <a:lnTo>
                    <a:pt x="18287998" y="1050276"/>
                  </a:lnTo>
                  <a:lnTo>
                    <a:pt x="0" y="1050276"/>
                  </a:lnTo>
                  <a:close/>
                </a:path>
              </a:pathLst>
            </a:custGeom>
            <a:solidFill>
              <a:srgbClr val="164486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335278"/>
              <a:ext cx="18286095" cy="1951989"/>
            </a:xfrm>
            <a:custGeom>
              <a:avLst/>
              <a:gdLst/>
              <a:ahLst/>
              <a:cxnLst/>
              <a:rect l="l" t="t" r="r" b="b"/>
              <a:pathLst>
                <a:path w="18286095" h="1951990">
                  <a:moveTo>
                    <a:pt x="0" y="0"/>
                  </a:moveTo>
                  <a:lnTo>
                    <a:pt x="18285600" y="1951720"/>
                  </a:lnTo>
                  <a:lnTo>
                    <a:pt x="0" y="1951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C4E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955" y="8633764"/>
              <a:ext cx="1352549" cy="14287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6419" y="8485742"/>
              <a:ext cx="3438524" cy="172402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415104" y="1484683"/>
            <a:ext cx="9114810" cy="78226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>
                <a:latin typeface="Avenir Next LT Pro"/>
              </a:rPr>
              <a:t>Electric</a:t>
            </a:r>
            <a:r>
              <a:rPr spc="-50">
                <a:latin typeface="Avenir Next LT Pro"/>
              </a:rPr>
              <a:t> </a:t>
            </a:r>
            <a:r>
              <a:rPr>
                <a:latin typeface="Avenir Next LT Pro"/>
              </a:rPr>
              <a:t>School</a:t>
            </a:r>
            <a:r>
              <a:rPr spc="-45">
                <a:latin typeface="Avenir Next LT Pro"/>
              </a:rPr>
              <a:t> </a:t>
            </a:r>
            <a:r>
              <a:rPr spc="95">
                <a:latin typeface="Avenir Next LT Pro"/>
              </a:rPr>
              <a:t>Bus</a:t>
            </a:r>
            <a:r>
              <a:rPr spc="-50">
                <a:latin typeface="Avenir Next LT Pro"/>
              </a:rPr>
              <a:t> </a:t>
            </a:r>
            <a:r>
              <a:rPr spc="140">
                <a:latin typeface="Avenir Next LT Pro"/>
              </a:rPr>
              <a:t>Network</a:t>
            </a:r>
            <a:endParaRPr lang="en-US" spc="140">
              <a:latin typeface="Avenir Next LT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6774126" y="190500"/>
            <a:ext cx="1514475" cy="10092690"/>
          </a:xfrm>
          <a:custGeom>
            <a:avLst/>
            <a:gdLst/>
            <a:ahLst/>
            <a:cxnLst/>
            <a:rect l="l" t="t" r="r" b="b"/>
            <a:pathLst>
              <a:path w="1514475" h="10092690">
                <a:moveTo>
                  <a:pt x="1513872" y="10092481"/>
                </a:moveTo>
                <a:lnTo>
                  <a:pt x="0" y="10092481"/>
                </a:lnTo>
                <a:lnTo>
                  <a:pt x="1513872" y="0"/>
                </a:lnTo>
                <a:lnTo>
                  <a:pt x="1513872" y="10092481"/>
                </a:lnTo>
                <a:close/>
              </a:path>
            </a:pathLst>
          </a:custGeom>
          <a:solidFill>
            <a:srgbClr val="164486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54535" y="7950846"/>
            <a:ext cx="8051800" cy="2352675"/>
          </a:xfrm>
          <a:custGeom>
            <a:avLst/>
            <a:gdLst/>
            <a:ahLst/>
            <a:cxnLst/>
            <a:rect l="l" t="t" r="r" b="b"/>
            <a:pathLst>
              <a:path w="8051800" h="2352675">
                <a:moveTo>
                  <a:pt x="8051773" y="0"/>
                </a:moveTo>
                <a:lnTo>
                  <a:pt x="8051773" y="2352217"/>
                </a:lnTo>
                <a:lnTo>
                  <a:pt x="0" y="2352217"/>
                </a:lnTo>
                <a:lnTo>
                  <a:pt x="8051773" y="0"/>
                </a:lnTo>
                <a:close/>
              </a:path>
            </a:pathLst>
          </a:custGeom>
          <a:solidFill>
            <a:srgbClr val="1644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3955" y="8633764"/>
            <a:ext cx="1352549" cy="142874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46419" y="8485742"/>
            <a:ext cx="3438524" cy="172402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9273AA5-EE0B-F670-779A-E084BD0D981E}"/>
              </a:ext>
            </a:extLst>
          </p:cNvPr>
          <p:cNvGrpSpPr/>
          <p:nvPr/>
        </p:nvGrpSpPr>
        <p:grpSpPr>
          <a:xfrm>
            <a:off x="12882627" y="4439628"/>
            <a:ext cx="1589351" cy="2137568"/>
            <a:chOff x="12597916" y="4867644"/>
            <a:chExt cx="1589351" cy="2137568"/>
          </a:xfrm>
        </p:grpSpPr>
        <p:sp>
          <p:nvSpPr>
            <p:cNvPr id="18" name="object 18"/>
            <p:cNvSpPr txBox="1"/>
            <p:nvPr/>
          </p:nvSpPr>
          <p:spPr>
            <a:xfrm>
              <a:off x="12597916" y="6462115"/>
              <a:ext cx="1589351" cy="543097"/>
            </a:xfrm>
            <a:prstGeom prst="rect">
              <a:avLst/>
            </a:prstGeom>
          </p:spPr>
          <p:txBody>
            <a:bodyPr vert="horz" wrap="square" lIns="0" tIns="6032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475"/>
                </a:spcBef>
              </a:pPr>
              <a:r>
                <a:rPr sz="1400" b="1">
                  <a:solidFill>
                    <a:srgbClr val="164486"/>
                  </a:solidFill>
                  <a:latin typeface="Tahoma"/>
                  <a:cs typeface="Tahoma"/>
                </a:rPr>
                <a:t>Liza</a:t>
              </a:r>
              <a:r>
                <a:rPr sz="1400" b="1" spc="-55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b="1" spc="-20">
                  <a:solidFill>
                    <a:srgbClr val="164486"/>
                  </a:solidFill>
                  <a:latin typeface="Tahoma"/>
                  <a:cs typeface="Tahoma"/>
                </a:rPr>
                <a:t>Walsh</a:t>
              </a:r>
              <a:endParaRPr sz="1400">
                <a:latin typeface="Tahoma"/>
                <a:cs typeface="Tahoma"/>
              </a:endParaRPr>
            </a:p>
            <a:p>
              <a:pPr algn="ctr">
                <a:lnSpc>
                  <a:spcPct val="100000"/>
                </a:lnSpc>
                <a:spcBef>
                  <a:spcPts val="384"/>
                </a:spcBef>
              </a:pPr>
              <a:r>
                <a:rPr sz="1400" spc="120">
                  <a:solidFill>
                    <a:srgbClr val="164486"/>
                  </a:solidFill>
                  <a:latin typeface="Tahoma"/>
                  <a:cs typeface="Tahoma"/>
                </a:rPr>
                <a:t>Project</a:t>
              </a:r>
              <a:r>
                <a:rPr sz="1400" spc="-65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spc="135">
                  <a:solidFill>
                    <a:srgbClr val="164486"/>
                  </a:solidFill>
                  <a:latin typeface="Tahoma"/>
                  <a:cs typeface="Tahoma"/>
                </a:rPr>
                <a:t>Manager</a:t>
              </a:r>
              <a:endParaRPr sz="1400">
                <a:latin typeface="Tahoma"/>
                <a:cs typeface="Tahoma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5066" y="4867644"/>
              <a:ext cx="1435051" cy="143291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68802A-584F-FE01-49C1-4F5E2F4B7940}"/>
              </a:ext>
            </a:extLst>
          </p:cNvPr>
          <p:cNvGrpSpPr/>
          <p:nvPr/>
        </p:nvGrpSpPr>
        <p:grpSpPr>
          <a:xfrm>
            <a:off x="3678996" y="1917968"/>
            <a:ext cx="1540261" cy="2092906"/>
            <a:chOff x="1393924" y="2488176"/>
            <a:chExt cx="1540261" cy="2092906"/>
          </a:xfrm>
        </p:grpSpPr>
        <p:sp>
          <p:nvSpPr>
            <p:cNvPr id="19" name="object 19"/>
            <p:cNvSpPr txBox="1"/>
            <p:nvPr/>
          </p:nvSpPr>
          <p:spPr>
            <a:xfrm>
              <a:off x="1393924" y="4037985"/>
              <a:ext cx="1540261" cy="543097"/>
            </a:xfrm>
            <a:prstGeom prst="rect">
              <a:avLst/>
            </a:prstGeom>
          </p:spPr>
          <p:txBody>
            <a:bodyPr vert="horz" wrap="square" lIns="0" tIns="60325" rIns="0" bIns="0" rtlCol="0">
              <a:spAutoFit/>
            </a:bodyPr>
            <a:lstStyle/>
            <a:p>
              <a:pPr marL="141605">
                <a:lnSpc>
                  <a:spcPct val="100000"/>
                </a:lnSpc>
                <a:spcBef>
                  <a:spcPts val="475"/>
                </a:spcBef>
              </a:pPr>
              <a:r>
                <a:rPr sz="1400" b="1">
                  <a:solidFill>
                    <a:srgbClr val="164486"/>
                  </a:solidFill>
                  <a:latin typeface="Tahoma"/>
                  <a:cs typeface="Tahoma"/>
                </a:rPr>
                <a:t>Rachel</a:t>
              </a:r>
              <a:r>
                <a:rPr sz="1400" b="1" spc="75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b="1" spc="-20">
                  <a:solidFill>
                    <a:srgbClr val="164486"/>
                  </a:solidFill>
                  <a:latin typeface="Tahoma"/>
                  <a:cs typeface="Tahoma"/>
                </a:rPr>
                <a:t>Chard</a:t>
              </a:r>
              <a:endParaRPr sz="1400">
                <a:latin typeface="Tahoma"/>
                <a:cs typeface="Tahoma"/>
              </a:endParaRPr>
            </a:p>
            <a:p>
              <a:pPr marL="12700">
                <a:lnSpc>
                  <a:spcPct val="100000"/>
                </a:lnSpc>
                <a:spcBef>
                  <a:spcPts val="384"/>
                </a:spcBef>
              </a:pPr>
              <a:r>
                <a:rPr sz="1400" spc="145">
                  <a:solidFill>
                    <a:srgbClr val="164486"/>
                  </a:solidFill>
                  <a:latin typeface="Tahoma"/>
                  <a:cs typeface="Tahoma"/>
                </a:rPr>
                <a:t>Deputy</a:t>
              </a:r>
              <a:r>
                <a:rPr sz="1400" spc="-95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spc="110">
                  <a:solidFill>
                    <a:srgbClr val="164486"/>
                  </a:solidFill>
                  <a:latin typeface="Tahoma"/>
                  <a:cs typeface="Tahoma"/>
                </a:rPr>
                <a:t>Director</a:t>
              </a:r>
              <a:endParaRPr sz="1400">
                <a:latin typeface="Tahoma"/>
                <a:cs typeface="Tahoma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6529" y="2488176"/>
              <a:ext cx="1435050" cy="14329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D9CA5D6-1092-26C6-7EB8-44F35963579D}"/>
              </a:ext>
            </a:extLst>
          </p:cNvPr>
          <p:cNvGrpSpPr/>
          <p:nvPr/>
        </p:nvGrpSpPr>
        <p:grpSpPr>
          <a:xfrm>
            <a:off x="5732135" y="1925732"/>
            <a:ext cx="1746650" cy="2074952"/>
            <a:chOff x="4066117" y="2488176"/>
            <a:chExt cx="1746650" cy="2074952"/>
          </a:xfrm>
        </p:grpSpPr>
        <p:sp>
          <p:nvSpPr>
            <p:cNvPr id="20" name="object 20"/>
            <p:cNvSpPr txBox="1"/>
            <p:nvPr/>
          </p:nvSpPr>
          <p:spPr>
            <a:xfrm>
              <a:off x="4066117" y="4037985"/>
              <a:ext cx="1746650" cy="525143"/>
            </a:xfrm>
            <a:prstGeom prst="rect">
              <a:avLst/>
            </a:prstGeom>
          </p:spPr>
          <p:txBody>
            <a:bodyPr vert="horz" wrap="square" lIns="0" tIns="55244" rIns="0" bIns="0" rtlCol="0">
              <a:spAutoFit/>
            </a:bodyPr>
            <a:lstStyle/>
            <a:p>
              <a:pPr marL="78740">
                <a:lnSpc>
                  <a:spcPct val="100000"/>
                </a:lnSpc>
                <a:spcBef>
                  <a:spcPts val="434"/>
                </a:spcBef>
              </a:pPr>
              <a:r>
                <a:rPr sz="1400" b="1">
                  <a:solidFill>
                    <a:srgbClr val="164486"/>
                  </a:solidFill>
                  <a:latin typeface="Tahoma"/>
                  <a:cs typeface="Tahoma"/>
                </a:rPr>
                <a:t>Michelle</a:t>
              </a:r>
              <a:r>
                <a:rPr sz="1400" b="1" spc="200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b="1" spc="-10">
                  <a:solidFill>
                    <a:srgbClr val="164486"/>
                  </a:solidFill>
                  <a:latin typeface="Tahoma"/>
                  <a:cs typeface="Tahoma"/>
                </a:rPr>
                <a:t>Hanson</a:t>
              </a:r>
              <a:endParaRPr sz="1400">
                <a:latin typeface="Tahoma"/>
                <a:cs typeface="Tahoma"/>
              </a:endParaRPr>
            </a:p>
            <a:p>
              <a:pPr marL="12700">
                <a:lnSpc>
                  <a:spcPct val="100000"/>
                </a:lnSpc>
                <a:spcBef>
                  <a:spcPts val="335"/>
                </a:spcBef>
              </a:pPr>
              <a:r>
                <a:rPr sz="1400" spc="165">
                  <a:solidFill>
                    <a:srgbClr val="164486"/>
                  </a:solidFill>
                  <a:latin typeface="Tahoma"/>
                  <a:cs typeface="Tahoma"/>
                </a:rPr>
                <a:t>Program</a:t>
              </a:r>
              <a:r>
                <a:rPr sz="1400" spc="-85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spc="140">
                  <a:solidFill>
                    <a:srgbClr val="164486"/>
                  </a:solidFill>
                  <a:latin typeface="Tahoma"/>
                  <a:cs typeface="Tahoma"/>
                </a:rPr>
                <a:t>Manager</a:t>
              </a:r>
              <a:endParaRPr sz="1400">
                <a:latin typeface="Tahoma"/>
                <a:cs typeface="Tahoma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1917" y="2488176"/>
              <a:ext cx="1435050" cy="143291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5BE66A6-0BE7-6784-2514-813758079694}"/>
              </a:ext>
            </a:extLst>
          </p:cNvPr>
          <p:cNvGrpSpPr/>
          <p:nvPr/>
        </p:nvGrpSpPr>
        <p:grpSpPr>
          <a:xfrm>
            <a:off x="12884738" y="1958177"/>
            <a:ext cx="1585128" cy="2071658"/>
            <a:chOff x="12603860" y="2491470"/>
            <a:chExt cx="1585128" cy="2071658"/>
          </a:xfrm>
        </p:grpSpPr>
        <p:sp>
          <p:nvSpPr>
            <p:cNvPr id="21" name="object 21"/>
            <p:cNvSpPr txBox="1"/>
            <p:nvPr/>
          </p:nvSpPr>
          <p:spPr>
            <a:xfrm>
              <a:off x="12603860" y="4037985"/>
              <a:ext cx="1585128" cy="525143"/>
            </a:xfrm>
            <a:prstGeom prst="rect">
              <a:avLst/>
            </a:prstGeom>
          </p:spPr>
          <p:txBody>
            <a:bodyPr vert="horz" wrap="square" lIns="0" tIns="55244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434"/>
                </a:spcBef>
              </a:pPr>
              <a:r>
                <a:rPr sz="1400" b="1">
                  <a:solidFill>
                    <a:srgbClr val="164486"/>
                  </a:solidFill>
                  <a:latin typeface="Tahoma"/>
                  <a:cs typeface="Tahoma"/>
                </a:rPr>
                <a:t>Chrystal</a:t>
              </a:r>
              <a:r>
                <a:rPr sz="1400" b="1" spc="120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b="1" spc="30">
                  <a:solidFill>
                    <a:srgbClr val="164486"/>
                  </a:solidFill>
                  <a:latin typeface="Tahoma"/>
                  <a:cs typeface="Tahoma"/>
                </a:rPr>
                <a:t>Ales</a:t>
              </a:r>
              <a:endParaRPr sz="1400">
                <a:latin typeface="Tahoma"/>
                <a:cs typeface="Tahoma"/>
              </a:endParaRPr>
            </a:p>
            <a:p>
              <a:pPr algn="ctr">
                <a:lnSpc>
                  <a:spcPct val="100000"/>
                </a:lnSpc>
                <a:spcBef>
                  <a:spcPts val="335"/>
                </a:spcBef>
              </a:pPr>
              <a:r>
                <a:rPr sz="1400" spc="125">
                  <a:solidFill>
                    <a:srgbClr val="164486"/>
                  </a:solidFill>
                  <a:latin typeface="Tahoma"/>
                  <a:cs typeface="Tahoma"/>
                </a:rPr>
                <a:t>Project</a:t>
              </a:r>
              <a:r>
                <a:rPr sz="1400" spc="-120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spc="140">
                  <a:solidFill>
                    <a:srgbClr val="164486"/>
                  </a:solidFill>
                  <a:latin typeface="Tahoma"/>
                  <a:cs typeface="Tahoma"/>
                </a:rPr>
                <a:t>Manager</a:t>
              </a:r>
              <a:endParaRPr sz="1400">
                <a:latin typeface="Tahoma"/>
                <a:cs typeface="Tahoma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78899" y="2491470"/>
              <a:ext cx="1435050" cy="1432913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D063430-B7D8-90E5-E388-257F78A2E37D}"/>
              </a:ext>
            </a:extLst>
          </p:cNvPr>
          <p:cNvGrpSpPr/>
          <p:nvPr/>
        </p:nvGrpSpPr>
        <p:grpSpPr>
          <a:xfrm>
            <a:off x="3370732" y="4388163"/>
            <a:ext cx="2156788" cy="2110920"/>
            <a:chOff x="1131910" y="4928293"/>
            <a:chExt cx="2156788" cy="2110920"/>
          </a:xfrm>
        </p:grpSpPr>
        <p:sp>
          <p:nvSpPr>
            <p:cNvPr id="22" name="object 22"/>
            <p:cNvSpPr txBox="1"/>
            <p:nvPr/>
          </p:nvSpPr>
          <p:spPr>
            <a:xfrm>
              <a:off x="1131910" y="6514070"/>
              <a:ext cx="2156788" cy="525143"/>
            </a:xfrm>
            <a:prstGeom prst="rect">
              <a:avLst/>
            </a:prstGeom>
          </p:spPr>
          <p:txBody>
            <a:bodyPr vert="horz" wrap="square" lIns="0" tIns="55244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434"/>
                </a:spcBef>
              </a:pPr>
              <a:r>
                <a:rPr sz="1400" b="1">
                  <a:solidFill>
                    <a:srgbClr val="164486"/>
                  </a:solidFill>
                  <a:latin typeface="Tahoma"/>
                  <a:cs typeface="Tahoma"/>
                </a:rPr>
                <a:t>Katelyn</a:t>
              </a:r>
              <a:r>
                <a:rPr sz="1400" b="1" spc="170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b="1" spc="-10">
                  <a:solidFill>
                    <a:srgbClr val="164486"/>
                  </a:solidFill>
                  <a:latin typeface="Tahoma"/>
                  <a:cs typeface="Tahoma"/>
                </a:rPr>
                <a:t>Tomaszewski</a:t>
              </a:r>
              <a:endParaRPr sz="1400">
                <a:latin typeface="Tahoma"/>
                <a:cs typeface="Tahoma"/>
              </a:endParaRPr>
            </a:p>
            <a:p>
              <a:pPr algn="ctr">
                <a:lnSpc>
                  <a:spcPct val="100000"/>
                </a:lnSpc>
                <a:spcBef>
                  <a:spcPts val="335"/>
                </a:spcBef>
              </a:pPr>
              <a:r>
                <a:rPr sz="1400" spc="125">
                  <a:solidFill>
                    <a:srgbClr val="164486"/>
                  </a:solidFill>
                  <a:latin typeface="Tahoma"/>
                  <a:cs typeface="Tahoma"/>
                </a:rPr>
                <a:t>Project</a:t>
              </a:r>
              <a:r>
                <a:rPr sz="1400" spc="-70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spc="140">
                  <a:solidFill>
                    <a:srgbClr val="164486"/>
                  </a:solidFill>
                  <a:latin typeface="Tahoma"/>
                  <a:cs typeface="Tahoma"/>
                </a:rPr>
                <a:t>Manager</a:t>
              </a:r>
              <a:endParaRPr sz="1400">
                <a:latin typeface="Tahoma"/>
                <a:cs typeface="Tahoma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7403" y="4928293"/>
              <a:ext cx="1435051" cy="143291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E46D2BD-F830-5BC3-EF9B-4A2C3F031BA1}"/>
              </a:ext>
            </a:extLst>
          </p:cNvPr>
          <p:cNvGrpSpPr/>
          <p:nvPr/>
        </p:nvGrpSpPr>
        <p:grpSpPr>
          <a:xfrm>
            <a:off x="7895453" y="1946909"/>
            <a:ext cx="2091862" cy="2092906"/>
            <a:chOff x="6702110" y="2488176"/>
            <a:chExt cx="2091862" cy="2092906"/>
          </a:xfrm>
        </p:grpSpPr>
        <p:sp>
          <p:nvSpPr>
            <p:cNvPr id="23" name="object 23"/>
            <p:cNvSpPr txBox="1"/>
            <p:nvPr/>
          </p:nvSpPr>
          <p:spPr>
            <a:xfrm>
              <a:off x="6702110" y="4037985"/>
              <a:ext cx="2091862" cy="543097"/>
            </a:xfrm>
            <a:prstGeom prst="rect">
              <a:avLst/>
            </a:prstGeom>
          </p:spPr>
          <p:txBody>
            <a:bodyPr vert="horz" wrap="square" lIns="0" tIns="6032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475"/>
                </a:spcBef>
              </a:pPr>
              <a:r>
                <a:rPr sz="1400" b="1" spc="-85">
                  <a:solidFill>
                    <a:srgbClr val="164486"/>
                  </a:solidFill>
                  <a:latin typeface="Tahoma"/>
                  <a:cs typeface="Tahoma"/>
                </a:rPr>
                <a:t>Ian </a:t>
              </a:r>
              <a:r>
                <a:rPr sz="1400" b="1" spc="-10">
                  <a:solidFill>
                    <a:srgbClr val="164486"/>
                  </a:solidFill>
                  <a:latin typeface="Tahoma"/>
                  <a:cs typeface="Tahoma"/>
                </a:rPr>
                <a:t>Fried</a:t>
              </a:r>
              <a:endParaRPr sz="1400">
                <a:latin typeface="Tahoma"/>
                <a:cs typeface="Tahoma"/>
              </a:endParaRPr>
            </a:p>
            <a:p>
              <a:pPr algn="ctr">
                <a:lnSpc>
                  <a:spcPct val="100000"/>
                </a:lnSpc>
                <a:spcBef>
                  <a:spcPts val="384"/>
                </a:spcBef>
              </a:pPr>
              <a:r>
                <a:rPr sz="1400" spc="125">
                  <a:solidFill>
                    <a:srgbClr val="164486"/>
                  </a:solidFill>
                  <a:latin typeface="Tahoma"/>
                  <a:cs typeface="Tahoma"/>
                </a:rPr>
                <a:t>Lead</a:t>
              </a:r>
              <a:r>
                <a:rPr sz="1400" spc="-130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spc="120">
                  <a:solidFill>
                    <a:srgbClr val="164486"/>
                  </a:solidFill>
                  <a:latin typeface="Tahoma"/>
                  <a:cs typeface="Tahoma"/>
                </a:rPr>
                <a:t>Project</a:t>
              </a:r>
              <a:r>
                <a:rPr sz="1400" spc="-75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spc="135">
                  <a:solidFill>
                    <a:srgbClr val="164486"/>
                  </a:solidFill>
                  <a:latin typeface="Tahoma"/>
                  <a:cs typeface="Tahoma"/>
                </a:rPr>
                <a:t>Manager</a:t>
              </a:r>
              <a:endParaRPr sz="1400">
                <a:latin typeface="Tahoma"/>
                <a:cs typeface="Tahoma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0516" y="2488176"/>
              <a:ext cx="1435051" cy="143291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57E9C5F-21E7-2B5A-68FA-12922D19DA15}"/>
              </a:ext>
            </a:extLst>
          </p:cNvPr>
          <p:cNvGrpSpPr/>
          <p:nvPr/>
        </p:nvGrpSpPr>
        <p:grpSpPr>
          <a:xfrm>
            <a:off x="10361413" y="1947938"/>
            <a:ext cx="2097141" cy="2068452"/>
            <a:chOff x="9520341" y="2491470"/>
            <a:chExt cx="2097141" cy="2068452"/>
          </a:xfrm>
        </p:grpSpPr>
        <p:sp>
          <p:nvSpPr>
            <p:cNvPr id="24" name="object 24"/>
            <p:cNvSpPr txBox="1"/>
            <p:nvPr/>
          </p:nvSpPr>
          <p:spPr>
            <a:xfrm>
              <a:off x="9520341" y="4037985"/>
              <a:ext cx="2097141" cy="521937"/>
            </a:xfrm>
            <a:prstGeom prst="rect">
              <a:avLst/>
            </a:prstGeom>
          </p:spPr>
          <p:txBody>
            <a:bodyPr vert="horz" wrap="square" lIns="0" tIns="52069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409"/>
                </a:spcBef>
              </a:pPr>
              <a:r>
                <a:rPr sz="1400" b="1">
                  <a:solidFill>
                    <a:srgbClr val="164486"/>
                  </a:solidFill>
                  <a:latin typeface="Tahoma"/>
                  <a:cs typeface="Tahoma"/>
                </a:rPr>
                <a:t>Alise</a:t>
              </a:r>
              <a:r>
                <a:rPr sz="1400" b="1" spc="125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b="1" spc="35">
                  <a:solidFill>
                    <a:srgbClr val="164486"/>
                  </a:solidFill>
                  <a:latin typeface="Tahoma"/>
                  <a:cs typeface="Tahoma"/>
                </a:rPr>
                <a:t>Crippen</a:t>
              </a:r>
              <a:endParaRPr sz="1400">
                <a:latin typeface="Tahoma"/>
                <a:cs typeface="Tahoma"/>
              </a:endParaRPr>
            </a:p>
            <a:p>
              <a:pPr algn="ctr">
                <a:lnSpc>
                  <a:spcPct val="100000"/>
                </a:lnSpc>
                <a:spcBef>
                  <a:spcPts val="315"/>
                </a:spcBef>
              </a:pPr>
              <a:r>
                <a:rPr sz="1400" spc="125">
                  <a:solidFill>
                    <a:srgbClr val="164486"/>
                  </a:solidFill>
                  <a:latin typeface="Tahoma"/>
                  <a:cs typeface="Tahoma"/>
                </a:rPr>
                <a:t>Lead</a:t>
              </a:r>
              <a:r>
                <a:rPr sz="1400" spc="-90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spc="125">
                  <a:solidFill>
                    <a:srgbClr val="164486"/>
                  </a:solidFill>
                  <a:latin typeface="Tahoma"/>
                  <a:cs typeface="Tahoma"/>
                </a:rPr>
                <a:t>Project</a:t>
              </a:r>
              <a:r>
                <a:rPr sz="1400" spc="-85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spc="135">
                  <a:solidFill>
                    <a:srgbClr val="164486"/>
                  </a:solidFill>
                  <a:latin typeface="Tahoma"/>
                  <a:cs typeface="Tahoma"/>
                </a:rPr>
                <a:t>Manager</a:t>
              </a:r>
              <a:endParaRPr sz="1400">
                <a:latin typeface="Tahoma"/>
                <a:cs typeface="Tahoma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34014" y="2491470"/>
              <a:ext cx="1435050" cy="1432913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C66A138-3B9C-6E5D-968A-F2FBCB4D73DC}"/>
              </a:ext>
            </a:extLst>
          </p:cNvPr>
          <p:cNvGrpSpPr/>
          <p:nvPr/>
        </p:nvGrpSpPr>
        <p:grpSpPr>
          <a:xfrm>
            <a:off x="10600268" y="6802358"/>
            <a:ext cx="1589351" cy="2089612"/>
            <a:chOff x="15410177" y="2491470"/>
            <a:chExt cx="1589351" cy="2089612"/>
          </a:xfrm>
        </p:grpSpPr>
        <p:sp>
          <p:nvSpPr>
            <p:cNvPr id="25" name="object 25"/>
            <p:cNvSpPr txBox="1"/>
            <p:nvPr/>
          </p:nvSpPr>
          <p:spPr>
            <a:xfrm>
              <a:off x="15410177" y="4037985"/>
              <a:ext cx="1589351" cy="543097"/>
            </a:xfrm>
            <a:prstGeom prst="rect">
              <a:avLst/>
            </a:prstGeom>
          </p:spPr>
          <p:txBody>
            <a:bodyPr vert="horz" wrap="square" lIns="0" tIns="6032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475"/>
                </a:spcBef>
              </a:pPr>
              <a:r>
                <a:rPr sz="1400" b="1" spc="65">
                  <a:solidFill>
                    <a:srgbClr val="164486"/>
                  </a:solidFill>
                  <a:latin typeface="Tahoma"/>
                  <a:cs typeface="Tahoma"/>
                </a:rPr>
                <a:t>Emily</a:t>
              </a:r>
              <a:r>
                <a:rPr sz="1400" b="1" spc="-95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b="1" spc="-20">
                  <a:solidFill>
                    <a:srgbClr val="164486"/>
                  </a:solidFill>
                  <a:latin typeface="Tahoma"/>
                  <a:cs typeface="Tahoma"/>
                </a:rPr>
                <a:t>Gasca</a:t>
              </a:r>
              <a:endParaRPr sz="1400">
                <a:latin typeface="Tahoma"/>
                <a:cs typeface="Tahoma"/>
              </a:endParaRPr>
            </a:p>
            <a:p>
              <a:pPr algn="ctr">
                <a:lnSpc>
                  <a:spcPct val="100000"/>
                </a:lnSpc>
                <a:spcBef>
                  <a:spcPts val="384"/>
                </a:spcBef>
              </a:pPr>
              <a:r>
                <a:rPr sz="1400" spc="120">
                  <a:solidFill>
                    <a:srgbClr val="164486"/>
                  </a:solidFill>
                  <a:latin typeface="Tahoma"/>
                  <a:cs typeface="Tahoma"/>
                </a:rPr>
                <a:t>Project</a:t>
              </a:r>
              <a:r>
                <a:rPr sz="1400" spc="-65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spc="135">
                  <a:solidFill>
                    <a:srgbClr val="164486"/>
                  </a:solidFill>
                  <a:latin typeface="Tahoma"/>
                  <a:cs typeface="Tahoma"/>
                </a:rPr>
                <a:t>Manager</a:t>
              </a:r>
              <a:endParaRPr sz="1400">
                <a:latin typeface="Tahoma"/>
                <a:cs typeface="Tahoma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487327" y="2491470"/>
              <a:ext cx="1435051" cy="143291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DE6FE1D-15D1-C24E-5BDF-E159F82BD9AF}"/>
              </a:ext>
            </a:extLst>
          </p:cNvPr>
          <p:cNvGrpSpPr/>
          <p:nvPr/>
        </p:nvGrpSpPr>
        <p:grpSpPr>
          <a:xfrm>
            <a:off x="10394736" y="4427601"/>
            <a:ext cx="2000415" cy="2128874"/>
            <a:chOff x="9619881" y="4910975"/>
            <a:chExt cx="2000415" cy="2128874"/>
          </a:xfrm>
        </p:grpSpPr>
        <p:sp>
          <p:nvSpPr>
            <p:cNvPr id="26" name="object 26"/>
            <p:cNvSpPr txBox="1"/>
            <p:nvPr/>
          </p:nvSpPr>
          <p:spPr>
            <a:xfrm>
              <a:off x="9619881" y="6496752"/>
              <a:ext cx="2000415" cy="543097"/>
            </a:xfrm>
            <a:prstGeom prst="rect">
              <a:avLst/>
            </a:prstGeom>
          </p:spPr>
          <p:txBody>
            <a:bodyPr vert="horz" wrap="square" lIns="0" tIns="60325" rIns="0" bIns="0" rtlCol="0">
              <a:spAutoFit/>
            </a:bodyPr>
            <a:lstStyle/>
            <a:p>
              <a:pPr marL="107950" algn="ctr">
                <a:lnSpc>
                  <a:spcPct val="100000"/>
                </a:lnSpc>
                <a:spcBef>
                  <a:spcPts val="475"/>
                </a:spcBef>
              </a:pPr>
              <a:r>
                <a:rPr lang="en-US" sz="1400" b="1">
                  <a:solidFill>
                    <a:srgbClr val="164486"/>
                  </a:solidFill>
                  <a:latin typeface="Tahoma"/>
                  <a:cs typeface="Tahoma"/>
                </a:rPr>
                <a:t>Ibraheem Ameer</a:t>
              </a:r>
              <a:endParaRPr sz="1400">
                <a:latin typeface="Tahoma"/>
                <a:cs typeface="Tahoma"/>
              </a:endParaRPr>
            </a:p>
            <a:p>
              <a:pPr marL="12700" algn="ctr">
                <a:lnSpc>
                  <a:spcPct val="100000"/>
                </a:lnSpc>
                <a:spcBef>
                  <a:spcPts val="384"/>
                </a:spcBef>
              </a:pPr>
              <a:r>
                <a:rPr sz="1400" spc="120">
                  <a:solidFill>
                    <a:srgbClr val="164486"/>
                  </a:solidFill>
                  <a:latin typeface="Tahoma"/>
                  <a:cs typeface="Tahoma"/>
                </a:rPr>
                <a:t>Project</a:t>
              </a:r>
              <a:r>
                <a:rPr sz="1400" spc="-65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spc="135">
                  <a:solidFill>
                    <a:srgbClr val="164486"/>
                  </a:solidFill>
                  <a:latin typeface="Tahoma"/>
                  <a:cs typeface="Tahoma"/>
                </a:rPr>
                <a:t>Manager</a:t>
              </a:r>
              <a:endParaRPr sz="1400">
                <a:latin typeface="Tahoma"/>
                <a:cs typeface="Tahoma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03632" y="4910975"/>
              <a:ext cx="1432913" cy="1432913"/>
            </a:xfrm>
            <a:prstGeom prst="ellipse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DF2E73-6F8B-32E7-8CC5-01B2A4D129AC}"/>
              </a:ext>
            </a:extLst>
          </p:cNvPr>
          <p:cNvGrpSpPr/>
          <p:nvPr/>
        </p:nvGrpSpPr>
        <p:grpSpPr>
          <a:xfrm>
            <a:off x="5810785" y="4410968"/>
            <a:ext cx="1589351" cy="2128874"/>
            <a:chOff x="4133862" y="4928293"/>
            <a:chExt cx="1589351" cy="2128874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11012" y="4928293"/>
              <a:ext cx="1435050" cy="1432913"/>
            </a:xfrm>
            <a:prstGeom prst="rect">
              <a:avLst/>
            </a:prstGeom>
          </p:spPr>
        </p:pic>
        <p:sp>
          <p:nvSpPr>
            <p:cNvPr id="28" name="object 28"/>
            <p:cNvSpPr txBox="1"/>
            <p:nvPr/>
          </p:nvSpPr>
          <p:spPr>
            <a:xfrm>
              <a:off x="4133862" y="6514070"/>
              <a:ext cx="1589351" cy="543097"/>
            </a:xfrm>
            <a:prstGeom prst="rect">
              <a:avLst/>
            </a:prstGeom>
          </p:spPr>
          <p:txBody>
            <a:bodyPr vert="horz" wrap="square" lIns="0" tIns="60325" rIns="0" bIns="0" rtlCol="0">
              <a:spAutoFit/>
            </a:bodyPr>
            <a:lstStyle/>
            <a:p>
              <a:pPr marL="76835">
                <a:lnSpc>
                  <a:spcPct val="100000"/>
                </a:lnSpc>
                <a:spcBef>
                  <a:spcPts val="475"/>
                </a:spcBef>
              </a:pPr>
              <a:r>
                <a:rPr sz="1400" b="1">
                  <a:solidFill>
                    <a:srgbClr val="164486"/>
                  </a:solidFill>
                  <a:latin typeface="Tahoma"/>
                  <a:cs typeface="Tahoma"/>
                </a:rPr>
                <a:t>Skyler</a:t>
              </a:r>
              <a:r>
                <a:rPr sz="1400" b="1" spc="5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lang="en-US" sz="1400" b="1" spc="-10" err="1">
                  <a:solidFill>
                    <a:srgbClr val="164486"/>
                  </a:solidFill>
                  <a:latin typeface="Tahoma"/>
                  <a:cs typeface="Tahoma"/>
                </a:rPr>
                <a:t>Potocek</a:t>
              </a:r>
              <a:endParaRPr sz="1400">
                <a:latin typeface="Tahoma"/>
                <a:cs typeface="Tahoma"/>
              </a:endParaRPr>
            </a:p>
            <a:p>
              <a:pPr marL="12700">
                <a:lnSpc>
                  <a:spcPct val="100000"/>
                </a:lnSpc>
                <a:spcBef>
                  <a:spcPts val="384"/>
                </a:spcBef>
              </a:pPr>
              <a:r>
                <a:rPr sz="1400" spc="120">
                  <a:solidFill>
                    <a:srgbClr val="164486"/>
                  </a:solidFill>
                  <a:latin typeface="Tahoma"/>
                  <a:cs typeface="Tahoma"/>
                </a:rPr>
                <a:t>Project</a:t>
              </a:r>
              <a:r>
                <a:rPr sz="1400" spc="-65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sz="1400" spc="135">
                  <a:solidFill>
                    <a:srgbClr val="164486"/>
                  </a:solidFill>
                  <a:latin typeface="Tahoma"/>
                  <a:cs typeface="Tahoma"/>
                </a:rPr>
                <a:t>Manager</a:t>
              </a:r>
              <a:endParaRPr sz="1400">
                <a:latin typeface="Tahoma"/>
                <a:cs typeface="Tahoma"/>
              </a:endParaRPr>
            </a:p>
          </p:txBody>
        </p:sp>
      </p:grpSp>
      <p:sp>
        <p:nvSpPr>
          <p:cNvPr id="32" name="AutoShape 2">
            <a:extLst>
              <a:ext uri="{FF2B5EF4-FFF2-40B4-BE49-F238E27FC236}">
                <a16:creationId xmlns:a16="http://schemas.microsoft.com/office/drawing/2014/main" id="{407D847A-458B-3B9A-811E-AADF181F82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154905" y="1954202"/>
            <a:ext cx="253367" cy="25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E83DD54-E92E-7501-3EFE-4A8A2CE2C687}"/>
              </a:ext>
            </a:extLst>
          </p:cNvPr>
          <p:cNvGrpSpPr/>
          <p:nvPr/>
        </p:nvGrpSpPr>
        <p:grpSpPr>
          <a:xfrm>
            <a:off x="7872168" y="4425308"/>
            <a:ext cx="2138433" cy="2141698"/>
            <a:chOff x="6691502" y="4876338"/>
            <a:chExt cx="2138433" cy="2141698"/>
          </a:xfrm>
        </p:grpSpPr>
        <p:pic>
          <p:nvPicPr>
            <p:cNvPr id="34" name="Picture 33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02C038E6-3C0C-C27D-65DC-95DE6FB4C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6" t="14201" r="14200" b="16955"/>
            <a:stretch/>
          </p:blipFill>
          <p:spPr>
            <a:xfrm>
              <a:off x="7043193" y="4876338"/>
              <a:ext cx="1435050" cy="1436847"/>
            </a:xfrm>
            <a:prstGeom prst="flowChartConnector">
              <a:avLst/>
            </a:prstGeom>
          </p:spPr>
        </p:pic>
        <p:sp>
          <p:nvSpPr>
            <p:cNvPr id="37" name="object 28">
              <a:extLst>
                <a:ext uri="{FF2B5EF4-FFF2-40B4-BE49-F238E27FC236}">
                  <a16:creationId xmlns:a16="http://schemas.microsoft.com/office/drawing/2014/main" id="{F0F9D0A8-C0EA-5791-A860-800CF8BA671C}"/>
                </a:ext>
              </a:extLst>
            </p:cNvPr>
            <p:cNvSpPr txBox="1"/>
            <p:nvPr/>
          </p:nvSpPr>
          <p:spPr>
            <a:xfrm>
              <a:off x="6691502" y="6462115"/>
              <a:ext cx="2138433" cy="555921"/>
            </a:xfrm>
            <a:prstGeom prst="rect">
              <a:avLst/>
            </a:prstGeom>
          </p:spPr>
          <p:txBody>
            <a:bodyPr vert="horz" wrap="square" lIns="0" tIns="60325" rIns="0" bIns="0" rtlCol="0">
              <a:spAutoFit/>
            </a:bodyPr>
            <a:lstStyle/>
            <a:p>
              <a:pPr marL="76835" algn="ctr">
                <a:lnSpc>
                  <a:spcPct val="100000"/>
                </a:lnSpc>
                <a:spcBef>
                  <a:spcPts val="475"/>
                </a:spcBef>
              </a:pPr>
              <a:r>
                <a:rPr lang="en-US" sz="1400" b="1">
                  <a:solidFill>
                    <a:srgbClr val="164486"/>
                  </a:solidFill>
                  <a:latin typeface="Tahoma"/>
                  <a:cs typeface="Tahoma"/>
                </a:rPr>
                <a:t>Sarah Stalcup-Jones</a:t>
              </a:r>
            </a:p>
            <a:p>
              <a:pPr marL="76835" algn="ctr">
                <a:lnSpc>
                  <a:spcPct val="100000"/>
                </a:lnSpc>
                <a:spcBef>
                  <a:spcPts val="475"/>
                </a:spcBef>
              </a:pPr>
              <a:r>
                <a:rPr lang="en-US" sz="1400" spc="120">
                  <a:solidFill>
                    <a:srgbClr val="164486"/>
                  </a:solidFill>
                  <a:latin typeface="Tahoma"/>
                  <a:cs typeface="Tahoma"/>
                </a:rPr>
                <a:t>Project</a:t>
              </a:r>
              <a:r>
                <a:rPr lang="en-US" sz="1400" spc="-65">
                  <a:solidFill>
                    <a:srgbClr val="164486"/>
                  </a:solidFill>
                  <a:latin typeface="Tahoma"/>
                  <a:cs typeface="Tahoma"/>
                </a:rPr>
                <a:t> </a:t>
              </a:r>
              <a:r>
                <a:rPr lang="en-US" sz="1400" spc="135">
                  <a:solidFill>
                    <a:srgbClr val="164486"/>
                  </a:solidFill>
                  <a:latin typeface="Tahoma"/>
                  <a:cs typeface="Tahoma"/>
                </a:rPr>
                <a:t>Manager</a:t>
              </a:r>
              <a:endParaRPr lang="en-US" sz="1400">
                <a:latin typeface="Tahoma"/>
                <a:cs typeface="Tahoma"/>
              </a:endParaRPr>
            </a:p>
          </p:txBody>
        </p:sp>
      </p:grpSp>
      <p:sp>
        <p:nvSpPr>
          <p:cNvPr id="31" name="object 11">
            <a:extLst>
              <a:ext uri="{FF2B5EF4-FFF2-40B4-BE49-F238E27FC236}">
                <a16:creationId xmlns:a16="http://schemas.microsoft.com/office/drawing/2014/main" id="{F27DE686-D15A-B14A-7E90-3C4F050B4F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86595" y="636668"/>
            <a:ext cx="9114810" cy="78226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pc="-30">
                <a:latin typeface="Avenir Next LT Pro"/>
              </a:rPr>
              <a:t>Meet the ESB Team</a:t>
            </a:r>
            <a:endParaRPr lang="en-US">
              <a:latin typeface="Avenir Next LT Pro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98E9F06-5239-32CC-F740-143552F4355D}"/>
              </a:ext>
            </a:extLst>
          </p:cNvPr>
          <p:cNvGrpSpPr/>
          <p:nvPr/>
        </p:nvGrpSpPr>
        <p:grpSpPr>
          <a:xfrm>
            <a:off x="7947666" y="6787319"/>
            <a:ext cx="2004987" cy="2378548"/>
            <a:chOff x="8648201" y="7129582"/>
            <a:chExt cx="2004987" cy="2378548"/>
          </a:xfrm>
        </p:grpSpPr>
        <p:pic>
          <p:nvPicPr>
            <p:cNvPr id="30" name="Picture 29" descr="A person wearing glasses smiling&#10;&#10;AI-generated content may be incorrect.">
              <a:extLst>
                <a:ext uri="{FF2B5EF4-FFF2-40B4-BE49-F238E27FC236}">
                  <a16:creationId xmlns:a16="http://schemas.microsoft.com/office/drawing/2014/main" id="{E5DB77ED-0B49-0F77-A430-579AEE864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6686" t="5460" r="5612" b="6424"/>
            <a:stretch/>
          </p:blipFill>
          <p:spPr>
            <a:xfrm>
              <a:off x="8947095" y="7129582"/>
              <a:ext cx="1407198" cy="1432914"/>
            </a:xfrm>
            <a:prstGeom prst="flowChartConnector">
              <a:avLst/>
            </a:prstGeom>
          </p:spPr>
        </p:pic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2798ACC9-465A-EBAE-A11E-AB8BFFE52B89}"/>
                </a:ext>
              </a:extLst>
            </p:cNvPr>
            <p:cNvSpPr txBox="1"/>
            <p:nvPr/>
          </p:nvSpPr>
          <p:spPr>
            <a:xfrm>
              <a:off x="8648201" y="8736765"/>
              <a:ext cx="2004987" cy="771365"/>
            </a:xfrm>
            <a:prstGeom prst="rect">
              <a:avLst/>
            </a:prstGeom>
          </p:spPr>
          <p:txBody>
            <a:bodyPr vert="horz" wrap="square" lIns="0" tIns="60325" rIns="0" bIns="0" rtlCol="0" anchor="t">
              <a:spAutoFit/>
            </a:bodyPr>
            <a:lstStyle/>
            <a:p>
              <a:pPr algn="ctr">
                <a:spcBef>
                  <a:spcPts val="475"/>
                </a:spcBef>
              </a:pPr>
              <a:r>
                <a:rPr lang="pt-BR" sz="1400" b="1" spc="135">
                  <a:solidFill>
                    <a:srgbClr val="164486"/>
                  </a:solidFill>
                  <a:latin typeface="Tahoma"/>
                  <a:cs typeface="Tahoma"/>
                </a:rPr>
                <a:t>Alberto Santos-Davidson</a:t>
              </a:r>
              <a:endParaRPr lang="pt-BR" b="1"/>
            </a:p>
            <a:p>
              <a:pPr algn="ctr">
                <a:spcBef>
                  <a:spcPts val="475"/>
                </a:spcBef>
              </a:pPr>
              <a:r>
                <a:rPr lang="pt-BR" sz="1400" spc="135">
                  <a:solidFill>
                    <a:srgbClr val="164486"/>
                  </a:solidFill>
                  <a:latin typeface="Tahoma"/>
                  <a:cs typeface="Tahoma"/>
                </a:rPr>
                <a:t>Project Manager</a:t>
              </a:r>
              <a:endParaRPr lang="pt-BR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F13DE0C-1545-6BB2-7BC5-0C1C8CE0A003}"/>
              </a:ext>
            </a:extLst>
          </p:cNvPr>
          <p:cNvGrpSpPr/>
          <p:nvPr/>
        </p:nvGrpSpPr>
        <p:grpSpPr>
          <a:xfrm>
            <a:off x="5620315" y="6787319"/>
            <a:ext cx="2004987" cy="2126504"/>
            <a:chOff x="6710499" y="7166966"/>
            <a:chExt cx="2004987" cy="2126504"/>
          </a:xfrm>
        </p:grpSpPr>
        <p:sp>
          <p:nvSpPr>
            <p:cNvPr id="5" name="object 18">
              <a:extLst>
                <a:ext uri="{FF2B5EF4-FFF2-40B4-BE49-F238E27FC236}">
                  <a16:creationId xmlns:a16="http://schemas.microsoft.com/office/drawing/2014/main" id="{4EB30862-6D68-F1FC-0A11-4EFAA404ED2F}"/>
                </a:ext>
              </a:extLst>
            </p:cNvPr>
            <p:cNvSpPr txBox="1"/>
            <p:nvPr/>
          </p:nvSpPr>
          <p:spPr>
            <a:xfrm>
              <a:off x="6710499" y="8737549"/>
              <a:ext cx="2004987" cy="555921"/>
            </a:xfrm>
            <a:prstGeom prst="rect">
              <a:avLst/>
            </a:prstGeom>
          </p:spPr>
          <p:txBody>
            <a:bodyPr vert="horz" wrap="square" lIns="0" tIns="60325" rIns="0" bIns="0" rtlCol="0" anchor="t">
              <a:spAutoFit/>
            </a:bodyPr>
            <a:lstStyle/>
            <a:p>
              <a:pPr algn="ctr">
                <a:spcBef>
                  <a:spcPts val="475"/>
                </a:spcBef>
              </a:pPr>
              <a:r>
                <a:rPr lang="pt-BR" sz="1400" b="1" spc="135">
                  <a:solidFill>
                    <a:srgbClr val="164486"/>
                  </a:solidFill>
                  <a:latin typeface="Tahoma"/>
                  <a:cs typeface="Tahoma"/>
                </a:rPr>
                <a:t>Paige Seles</a:t>
              </a:r>
            </a:p>
            <a:p>
              <a:pPr algn="ctr">
                <a:spcBef>
                  <a:spcPts val="475"/>
                </a:spcBef>
              </a:pPr>
              <a:r>
                <a:rPr lang="pt-BR" sz="1400" spc="135">
                  <a:solidFill>
                    <a:srgbClr val="164486"/>
                  </a:solidFill>
                  <a:latin typeface="Tahoma"/>
                  <a:cs typeface="Tahoma"/>
                </a:rPr>
                <a:t>Project Manager</a:t>
              </a:r>
              <a:endParaRPr lang="pt-BR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962015A-FBB2-B659-5242-33BE80C03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7151" t="3160" r="9619" b="4802"/>
            <a:stretch/>
          </p:blipFill>
          <p:spPr>
            <a:xfrm>
              <a:off x="6992583" y="7166966"/>
              <a:ext cx="1440819" cy="1432914"/>
            </a:xfrm>
            <a:prstGeom prst="flowChartConnector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61AF60-84CE-12D2-0ABD-B3E406E9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02" y="540163"/>
            <a:ext cx="25705593" cy="76174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sz="4950">
                <a:solidFill>
                  <a:srgbClr val="184885"/>
                </a:solidFill>
                <a:latin typeface="Avenir Next LT Pro"/>
                <a:ea typeface="Tahoma"/>
              </a:rPr>
              <a:t>Electric School Bus Network Forum Meetings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63E692-F6B2-32FC-E03F-F91EE2E18E4B}"/>
              </a:ext>
            </a:extLst>
          </p:cNvPr>
          <p:cNvSpPr txBox="1">
            <a:spLocks/>
          </p:cNvSpPr>
          <p:nvPr/>
        </p:nvSpPr>
        <p:spPr>
          <a:xfrm>
            <a:off x="760026" y="1809041"/>
            <a:ext cx="16694487" cy="6664742"/>
          </a:xfrm>
          <a:prstGeom prst="rect">
            <a:avLst/>
          </a:prstGeom>
        </p:spPr>
        <p:txBody>
          <a:bodyPr vert="horz" wrap="square" lIns="137160" tIns="68580" rIns="137160" bIns="68580" rtlCol="0" anchor="t">
            <a:normAutofit/>
          </a:bodyPr>
          <a:lstStyle>
            <a:lvl1pPr marL="0">
              <a:defRPr sz="1467" b="1" i="0">
                <a:solidFill>
                  <a:srgbClr val="174885"/>
                </a:solidFill>
                <a:latin typeface="Tahoma"/>
                <a:ea typeface="+mn-ea"/>
                <a:cs typeface="Tahoma"/>
              </a:defRPr>
            </a:lvl1pPr>
            <a:lvl2pPr marL="304815">
              <a:defRPr>
                <a:latin typeface="+mn-lt"/>
                <a:ea typeface="+mn-ea"/>
                <a:cs typeface="+mn-cs"/>
              </a:defRPr>
            </a:lvl2pPr>
            <a:lvl3pPr marL="609630">
              <a:defRPr>
                <a:latin typeface="+mn-lt"/>
                <a:ea typeface="+mn-ea"/>
                <a:cs typeface="+mn-cs"/>
              </a:defRPr>
            </a:lvl3pPr>
            <a:lvl4pPr marL="914446">
              <a:defRPr>
                <a:latin typeface="+mn-lt"/>
                <a:ea typeface="+mn-ea"/>
                <a:cs typeface="+mn-cs"/>
              </a:defRPr>
            </a:lvl4pPr>
            <a:lvl5pPr marL="1219261">
              <a:defRPr>
                <a:latin typeface="+mn-lt"/>
                <a:ea typeface="+mn-ea"/>
                <a:cs typeface="+mn-cs"/>
              </a:defRPr>
            </a:lvl5pPr>
            <a:lvl6pPr marL="1524076">
              <a:defRPr>
                <a:latin typeface="+mn-lt"/>
                <a:ea typeface="+mn-ea"/>
                <a:cs typeface="+mn-cs"/>
              </a:defRPr>
            </a:lvl6pPr>
            <a:lvl7pPr marL="1828891">
              <a:defRPr>
                <a:latin typeface="+mn-lt"/>
                <a:ea typeface="+mn-ea"/>
                <a:cs typeface="+mn-cs"/>
              </a:defRPr>
            </a:lvl7pPr>
            <a:lvl8pPr marL="2133707">
              <a:defRPr>
                <a:latin typeface="+mn-lt"/>
                <a:ea typeface="+mn-ea"/>
                <a:cs typeface="+mn-cs"/>
              </a:defRPr>
            </a:lvl8pPr>
            <a:lvl9pPr marL="2438522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 b="0">
                <a:solidFill>
                  <a:srgbClr val="184885"/>
                </a:solidFill>
                <a:latin typeface="Avenir Next LT Pro"/>
                <a:ea typeface="Tahoma"/>
              </a:rPr>
              <a:t>Forum meetings are not webinars - they are ongoing discussions where participation is encouraged</a:t>
            </a:r>
            <a:endParaRPr lang="en-US" sz="3300">
              <a:solidFill>
                <a:srgbClr val="184885"/>
              </a:solidFill>
              <a:latin typeface="Avenir Next LT Pro"/>
              <a:ea typeface="Tahoma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</a:rPr>
              <a:t>Goal: Ease the transition to electrify school bus fleets nationwide</a:t>
            </a:r>
            <a:endParaRPr lang="en-US" sz="3300" b="0">
              <a:solidFill>
                <a:srgbClr val="184885"/>
              </a:solidFill>
              <a:latin typeface="Avenir Next LT Pro"/>
              <a:ea typeface="Tahoma"/>
            </a:endParaRPr>
          </a:p>
          <a:p>
            <a:pPr marL="9715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</a:rPr>
              <a:t>Facilitate</a:t>
            </a: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  <a:cs typeface="Tahoma"/>
              </a:rPr>
              <a:t> </a:t>
            </a: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</a:rPr>
              <a:t>conversations</a:t>
            </a:r>
          </a:p>
          <a:p>
            <a:pPr marL="9715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</a:rPr>
              <a:t>Provide</a:t>
            </a: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  <a:cs typeface="Tahoma"/>
              </a:rPr>
              <a:t> up-to-date </a:t>
            </a: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</a:rPr>
              <a:t>information</a:t>
            </a:r>
          </a:p>
          <a:p>
            <a:pPr marL="971550" lvl="1" indent="-514350">
              <a:lnSpc>
                <a:spcPct val="150000"/>
              </a:lnSpc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</a:rPr>
              <a:t>Independent</a:t>
            </a:r>
            <a:r>
              <a:rPr lang="en-US" sz="3300">
                <a:solidFill>
                  <a:srgbClr val="184885"/>
                </a:solidFill>
                <a:latin typeface="Avenir Next LT Pro"/>
                <a:ea typeface="Tahoma"/>
                <a:cs typeface="Tahoma"/>
              </a:rPr>
              <a:t>/Third Party Partner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endParaRPr lang="en-US" sz="3600">
              <a:solidFill>
                <a:srgbClr val="184885"/>
              </a:solidFill>
              <a:latin typeface="Montserrat Medium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rgbClr val="184885"/>
              </a:solidFill>
              <a:latin typeface="Montserrat Medium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rgbClr val="184885"/>
              </a:solidFill>
              <a:latin typeface="Montserrat Medium"/>
            </a:endParaRPr>
          </a:p>
          <a:p>
            <a:endParaRPr lang="en-US" sz="2175">
              <a:solidFill>
                <a:srgbClr val="184885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97520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C4333-7867-238B-1630-010F6B8F0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1753EFE0-FCEE-6348-D18B-B578AE6D9AD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779" y="8475357"/>
            <a:ext cx="1762124" cy="1762124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B7555624-B612-FC6B-2AF7-541E951D24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8954" y="4099229"/>
            <a:ext cx="15250092" cy="167481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400" spc="70">
                <a:solidFill>
                  <a:srgbClr val="FFFFFF"/>
                </a:solidFill>
                <a:latin typeface="Avenir Next LT Pro Demi"/>
              </a:rPr>
              <a:t>Ice Breaker: How is the cold winter weather impacting your fleet operations?</a:t>
            </a:r>
            <a:endParaRPr lang="en-US" sz="5400">
              <a:latin typeface="Avenir Next LT Pro Demi"/>
            </a:endParaRPr>
          </a:p>
        </p:txBody>
      </p:sp>
    </p:spTree>
    <p:extLst>
      <p:ext uri="{BB962C8B-B14F-4D97-AF65-F5344CB8AC3E}">
        <p14:creationId xmlns:p14="http://schemas.microsoft.com/office/powerpoint/2010/main" val="3059532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BBAF2-D54B-71B5-36ED-870C416ECA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4016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b="1" kern="1200" cap="none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calstart.org</a:t>
            </a:r>
          </a:p>
        </p:txBody>
      </p:sp>
      <p:pic>
        <p:nvPicPr>
          <p:cNvPr id="1026" name="Picture 2" descr="249,500+ Us Map Stock Illustrations, Royalty-Free Vector Graphics &amp; Clip  Art - iStock | United states map vector, United states map, American flag">
            <a:extLst>
              <a:ext uri="{FF2B5EF4-FFF2-40B4-BE49-F238E27FC236}">
                <a16:creationId xmlns:a16="http://schemas.microsoft.com/office/drawing/2014/main" id="{D74FA6C3-999D-EAF6-DD6A-95CCDB232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" b="22431"/>
          <a:stretch/>
        </p:blipFill>
        <p:spPr bwMode="auto">
          <a:xfrm>
            <a:off x="1886213" y="136888"/>
            <a:ext cx="14515574" cy="830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49,500+ Us Map Stock Illustrations, Royalty-Free Vector Graphics &amp; Clip  Art - iStock | United states map vector, United states map, American flag">
            <a:extLst>
              <a:ext uri="{FF2B5EF4-FFF2-40B4-BE49-F238E27FC236}">
                <a16:creationId xmlns:a16="http://schemas.microsoft.com/office/drawing/2014/main" id="{D75E63D8-CC7C-3DF5-AC26-0E81E8D63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t="66036" r="63251" b="-2932"/>
          <a:stretch/>
        </p:blipFill>
        <p:spPr bwMode="auto">
          <a:xfrm>
            <a:off x="2316832" y="6456889"/>
            <a:ext cx="4046756" cy="314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49,500+ Us Map Stock Illustrations, Royalty-Free Vector Graphics &amp; Clip  Art - iStock | United states map vector, United states map, American flag">
            <a:extLst>
              <a:ext uri="{FF2B5EF4-FFF2-40B4-BE49-F238E27FC236}">
                <a16:creationId xmlns:a16="http://schemas.microsoft.com/office/drawing/2014/main" id="{BAEA530A-5475-F665-49A8-1BFAADAE1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9" t="77479" r="1950" b="11473"/>
          <a:stretch/>
        </p:blipFill>
        <p:spPr bwMode="auto">
          <a:xfrm>
            <a:off x="14374781" y="7575699"/>
            <a:ext cx="1180214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9EA6AD-0FDB-3A88-25E3-420E021C6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60" y="2507660"/>
            <a:ext cx="2743200" cy="2755446"/>
          </a:xfrm>
          <a:prstGeom prst="ellipse">
            <a:avLst/>
          </a:prstGeom>
          <a:ln w="57150">
            <a:solidFill>
              <a:schemeClr val="accent2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65817BB-4871-3DC1-D19E-5E0F1E7E606B}"/>
              </a:ext>
            </a:extLst>
          </p:cNvPr>
          <p:cNvSpPr/>
          <p:nvPr/>
        </p:nvSpPr>
        <p:spPr>
          <a:xfrm>
            <a:off x="6086879" y="970554"/>
            <a:ext cx="960120" cy="96012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295991-29E7-010D-73EA-2F3A65C0304B}"/>
              </a:ext>
            </a:extLst>
          </p:cNvPr>
          <p:cNvSpPr/>
          <p:nvPr/>
        </p:nvSpPr>
        <p:spPr>
          <a:xfrm>
            <a:off x="9865589" y="1382034"/>
            <a:ext cx="1097280" cy="109728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41766E-5DBA-EB03-238E-503D42DDD3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63" t="8806" r="32409" b="1855"/>
          <a:stretch/>
        </p:blipFill>
        <p:spPr>
          <a:xfrm>
            <a:off x="12852847" y="4361562"/>
            <a:ext cx="2743200" cy="2743200"/>
          </a:xfrm>
          <a:prstGeom prst="ellipse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A8D0390-669C-8E9B-7484-5A8253B823E5}"/>
              </a:ext>
            </a:extLst>
          </p:cNvPr>
          <p:cNvSpPr/>
          <p:nvPr/>
        </p:nvSpPr>
        <p:spPr>
          <a:xfrm>
            <a:off x="13929071" y="2378532"/>
            <a:ext cx="1496532" cy="1512093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7EE2F7-A4B2-A529-C528-24115AF9EB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t="771" r="26540" b="-771"/>
          <a:stretch/>
        </p:blipFill>
        <p:spPr>
          <a:xfrm>
            <a:off x="10414229" y="3043949"/>
            <a:ext cx="2383122" cy="2383122"/>
          </a:xfrm>
          <a:prstGeom prst="ellipse">
            <a:avLst/>
          </a:prstGeom>
          <a:ln w="57150">
            <a:solidFill>
              <a:schemeClr val="accent4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21E8364-064E-9218-5B2E-CCFF7E7F1E90}"/>
              </a:ext>
            </a:extLst>
          </p:cNvPr>
          <p:cNvSpPr/>
          <p:nvPr/>
        </p:nvSpPr>
        <p:spPr>
          <a:xfrm>
            <a:off x="6240146" y="4731423"/>
            <a:ext cx="1496532" cy="1512093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26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C9117-9487-0CA6-4908-7E6EDB1EC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A44B5990-107F-B45E-A6FA-67923E0777D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779" y="8475357"/>
            <a:ext cx="1762124" cy="1762124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45AAA33B-798D-ECE6-1494-C7903E5C38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8954" y="4099229"/>
            <a:ext cx="15250092" cy="84382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400" spc="70">
                <a:solidFill>
                  <a:srgbClr val="FFFFFF"/>
                </a:solidFill>
                <a:latin typeface="Avenir Next LT Pro Demi"/>
              </a:rPr>
              <a:t>Industry Updates</a:t>
            </a:r>
            <a:endParaRPr lang="en-US" sz="5400">
              <a:latin typeface="Avenir Next LT Pro Demi"/>
            </a:endParaRPr>
          </a:p>
        </p:txBody>
      </p:sp>
    </p:spTree>
    <p:extLst>
      <p:ext uri="{BB962C8B-B14F-4D97-AF65-F5344CB8AC3E}">
        <p14:creationId xmlns:p14="http://schemas.microsoft.com/office/powerpoint/2010/main" val="3348700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7C321-9A03-2775-EE2E-CDC6EFDAF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7E865-FD2B-AC73-01BC-D7C1455BD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769441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b="1" cap="none">
                <a:latin typeface="Poppins"/>
                <a:cs typeface="Poppins"/>
              </a:rPr>
              <a:t>New </a:t>
            </a:r>
            <a:r>
              <a:rPr lang="en-US">
                <a:latin typeface="Poppins"/>
                <a:cs typeface="Poppins"/>
              </a:rPr>
              <a:t>Thomas Built </a:t>
            </a:r>
            <a:r>
              <a:rPr lang="en-US" err="1">
                <a:latin typeface="Poppins"/>
                <a:cs typeface="Poppins"/>
              </a:rPr>
              <a:t>Jouley</a:t>
            </a:r>
            <a:r>
              <a:rPr lang="en-US">
                <a:latin typeface="Poppins"/>
                <a:cs typeface="Poppins"/>
              </a:rPr>
              <a:t>,</a:t>
            </a:r>
            <a:r>
              <a:rPr lang="en-US" b="1" cap="none">
                <a:latin typeface="Poppins"/>
                <a:cs typeface="Poppins"/>
              </a:rPr>
              <a:t> </a:t>
            </a:r>
            <a:r>
              <a:rPr lang="en-US">
                <a:latin typeface="Poppins"/>
                <a:cs typeface="Poppins"/>
              </a:rPr>
              <a:t>Gen 2, </a:t>
            </a:r>
            <a:r>
              <a:rPr lang="en-US" b="1" cap="none">
                <a:latin typeface="Poppins"/>
                <a:cs typeface="Poppins"/>
              </a:rPr>
              <a:t>Announced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4B6B45-4620-F3CE-69C5-BDDF5DF49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546" y="2738438"/>
            <a:ext cx="7737521" cy="6149202"/>
          </a:xfrm>
        </p:spPr>
        <p:txBody>
          <a:bodyPr wrap="square" lIns="0" tIns="0" rIns="0" bIns="0" anchor="t">
            <a:normAutofit/>
          </a:bodyPr>
          <a:lstStyle/>
          <a:p>
            <a:pPr marL="914400" lvl="1" indent="-457200"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</a:rPr>
              <a:t>Thomas Built Buses Saf-T-Liner C2 </a:t>
            </a:r>
            <a:r>
              <a:rPr lang="en-US" sz="3300" err="1">
                <a:solidFill>
                  <a:srgbClr val="184885"/>
                </a:solidFill>
                <a:latin typeface="Avenir Next LT Pro"/>
              </a:rPr>
              <a:t>Jouley</a:t>
            </a:r>
            <a:r>
              <a:rPr lang="en-US" sz="3300">
                <a:solidFill>
                  <a:srgbClr val="184885"/>
                </a:solidFill>
                <a:latin typeface="Avenir Next LT Pro"/>
              </a:rPr>
              <a:t> Gen 2</a:t>
            </a:r>
          </a:p>
          <a:p>
            <a:pPr marL="914400" lvl="1" indent="-457200"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</a:rPr>
              <a:t>With an </a:t>
            </a:r>
            <a:r>
              <a:rPr lang="en-US" sz="3300" err="1">
                <a:solidFill>
                  <a:srgbClr val="184885"/>
                </a:solidFill>
                <a:latin typeface="Avenir Next LT Pro"/>
              </a:rPr>
              <a:t>Accelera</a:t>
            </a:r>
            <a:r>
              <a:rPr lang="en-US" sz="3300">
                <a:solidFill>
                  <a:srgbClr val="184885"/>
                </a:solidFill>
                <a:latin typeface="Avenir Next LT Pro"/>
              </a:rPr>
              <a:t> 14Xe </a:t>
            </a:r>
            <a:r>
              <a:rPr lang="en-US" sz="3300" err="1">
                <a:solidFill>
                  <a:srgbClr val="184885"/>
                </a:solidFill>
                <a:latin typeface="Avenir Next LT Pro"/>
              </a:rPr>
              <a:t>eAxle</a:t>
            </a:r>
            <a:r>
              <a:rPr lang="en-US" sz="3300">
                <a:solidFill>
                  <a:srgbClr val="184885"/>
                </a:solidFill>
                <a:latin typeface="Avenir Next LT Pro"/>
              </a:rPr>
              <a:t> by Cummins to enhance efficiency</a:t>
            </a:r>
          </a:p>
          <a:p>
            <a:pPr marL="914400" lvl="1" indent="-457200">
              <a:buFont typeface="Arial"/>
              <a:buChar char="•"/>
            </a:pPr>
            <a:r>
              <a:rPr lang="en-US" sz="3300">
                <a:solidFill>
                  <a:srgbClr val="184885"/>
                </a:solidFill>
                <a:latin typeface="Avenir Next LT Pro"/>
              </a:rPr>
              <a:t>800-volt Proterra battery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74771-0FD2-8194-6CC3-AD858C04C4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4016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b="1" kern="1200" cap="none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calstart.org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555868-2E7A-57F9-52BF-B71E6ACB9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5" y="5543255"/>
            <a:ext cx="7140601" cy="4745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3FA67D-DFD6-07A0-5736-61FEF995A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502" y="1297259"/>
            <a:ext cx="8320386" cy="4253683"/>
          </a:xfrm>
          <a:prstGeom prst="roundRect">
            <a:avLst/>
          </a:prstGeom>
        </p:spPr>
      </p:pic>
      <p:pic>
        <p:nvPicPr>
          <p:cNvPr id="4" name="Picture 3" descr="What Is Drive shaft or Propeller Shaft?">
            <a:extLst>
              <a:ext uri="{FF2B5EF4-FFF2-40B4-BE49-F238E27FC236}">
                <a16:creationId xmlns:a16="http://schemas.microsoft.com/office/drawing/2014/main" id="{DF8ED871-3850-05F5-8D2E-239D3F75A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1244" y="5549878"/>
            <a:ext cx="8618933" cy="47415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89EFB07-EF91-E394-EC74-99BF3E8DCFF6}"/>
                  </a:ext>
                </a:extLst>
              </p14:cNvPr>
              <p14:cNvContentPartPr/>
              <p14:nvPr/>
            </p14:nvContentPartPr>
            <p14:xfrm>
              <a:off x="18680906" y="-866178"/>
              <a:ext cx="26789" cy="2678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89EFB07-EF91-E394-EC74-99BF3E8DCFF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02006" y="-3545078"/>
                <a:ext cx="5357800" cy="535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6995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da2de9-c3fe-41d0-80ff-fcde86b333d7" xsi:nil="true"/>
    <lcf76f155ced4ddcb4097134ff3c332f xmlns="ee2d1f45-fc2b-4a99-b948-c3c1c060814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2963C72E032D4FA60ED472B1E807A0" ma:contentTypeVersion="18" ma:contentTypeDescription="Create a new document." ma:contentTypeScope="" ma:versionID="948b669467730944ae82307d5b8de88b">
  <xsd:schema xmlns:xsd="http://www.w3.org/2001/XMLSchema" xmlns:xs="http://www.w3.org/2001/XMLSchema" xmlns:p="http://schemas.microsoft.com/office/2006/metadata/properties" xmlns:ns2="ee2d1f45-fc2b-4a99-b948-c3c1c060814c" xmlns:ns3="50da2de9-c3fe-41d0-80ff-fcde86b333d7" targetNamespace="http://schemas.microsoft.com/office/2006/metadata/properties" ma:root="true" ma:fieldsID="6105b14c538d4bc7fd0d696bc573e038" ns2:_="" ns3:_="">
    <xsd:import namespace="ee2d1f45-fc2b-4a99-b948-c3c1c060814c"/>
    <xsd:import namespace="50da2de9-c3fe-41d0-80ff-fcde86b333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2d1f45-fc2b-4a99-b948-c3c1c06081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4558a2a-5c14-4ef2-a01f-7b4050f25a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da2de9-c3fe-41d0-80ff-fcde86b333d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d7913aa-faa5-4f47-a0bd-70b3cceb787a}" ma:internalName="TaxCatchAll" ma:showField="CatchAllData" ma:web="50da2de9-c3fe-41d0-80ff-fcde86b333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741593-7350-485B-92E7-042A12584297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ee2d1f45-fc2b-4a99-b948-c3c1c060814c"/>
    <ds:schemaRef ds:uri="http://schemas.openxmlformats.org/package/2006/metadata/core-properties"/>
    <ds:schemaRef ds:uri="50da2de9-c3fe-41d0-80ff-fcde86b333d7"/>
  </ds:schemaRefs>
</ds:datastoreItem>
</file>

<file path=customXml/itemProps2.xml><?xml version="1.0" encoding="utf-8"?>
<ds:datastoreItem xmlns:ds="http://schemas.openxmlformats.org/officeDocument/2006/customXml" ds:itemID="{55387DF8-445B-43B4-B617-7DF2BFB6E432}">
  <ds:schemaRefs>
    <ds:schemaRef ds:uri="50da2de9-c3fe-41d0-80ff-fcde86b333d7"/>
    <ds:schemaRef ds:uri="ee2d1f45-fc2b-4a99-b948-c3c1c06081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E6DC1E2-4A05-4440-A087-BD2EA60B50C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398cf8a-d815-44bf-a14b-7cc8e59b4946}" enabled="0" method="" siteId="{1398cf8a-d815-44bf-a14b-7cc8e59b494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1121</Words>
  <Application>Microsoft Office PowerPoint</Application>
  <PresentationFormat>Custom</PresentationFormat>
  <Paragraphs>192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Avenir Next LT Pro</vt:lpstr>
      <vt:lpstr>Avenir Next LT Pro Demi</vt:lpstr>
      <vt:lpstr>Calibri</vt:lpstr>
      <vt:lpstr>Montserrat Medium</vt:lpstr>
      <vt:lpstr>Poppins</vt:lpstr>
      <vt:lpstr>Tahoma</vt:lpstr>
      <vt:lpstr>Trebuchet MS</vt:lpstr>
      <vt:lpstr>Office Theme</vt:lpstr>
      <vt:lpstr>Electric School Bus Network</vt:lpstr>
      <vt:lpstr>Forum Agenda</vt:lpstr>
      <vt:lpstr>Electric School Bus Network</vt:lpstr>
      <vt:lpstr>Meet the ESB Team</vt:lpstr>
      <vt:lpstr>Electric School Bus Network Forum Meetings</vt:lpstr>
      <vt:lpstr>Ice Breaker: How is the cold winter weather impacting your fleet operations?</vt:lpstr>
      <vt:lpstr>PowerPoint Presentation</vt:lpstr>
      <vt:lpstr>Industry Updates</vt:lpstr>
      <vt:lpstr>New Thomas Built Jouley, Gen 2, Announced</vt:lpstr>
      <vt:lpstr>Endera Scores Major Investments</vt:lpstr>
      <vt:lpstr>State Funding</vt:lpstr>
      <vt:lpstr>Maryland Electric School Bus Grant Program </vt:lpstr>
      <vt:lpstr>Michigan SEC 74 Clean School Bus Grant Round #3</vt:lpstr>
      <vt:lpstr>New Jersey RGGI</vt:lpstr>
      <vt:lpstr>New York School Bus Incentive Program </vt:lpstr>
      <vt:lpstr>Texas Volkswagen Environmental Mitigation Program </vt:lpstr>
      <vt:lpstr>Utah Clean Fleet Program </vt:lpstr>
      <vt:lpstr>Wyoming DEQ 2025 School Bus Program</vt:lpstr>
      <vt:lpstr>Other Updates</vt:lpstr>
      <vt:lpstr>New Mexico &amp; GreenPower MOU</vt:lpstr>
      <vt:lpstr>New Mexico Cont.</vt:lpstr>
      <vt:lpstr>Other News</vt:lpstr>
      <vt:lpstr>Questions?</vt:lpstr>
      <vt:lpstr>Thank You for Participating</vt:lpstr>
      <vt:lpstr>www.electricschoolbusnetwork.org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SCHOOL BUS NETWORK NATIONAL FORUM</dc:title>
  <dc:creator>Katelyn Tomaszewski</dc:creator>
  <cp:lastModifiedBy>Katelyn Tomaszewski</cp:lastModifiedBy>
  <cp:revision>1</cp:revision>
  <dcterms:created xsi:type="dcterms:W3CDTF">2024-04-08T14:42:05Z</dcterms:created>
  <dcterms:modified xsi:type="dcterms:W3CDTF">2025-02-14T13:58:06Z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2024-03-13T00:00:00Z</vt:filetime>
  </property>
  <property fmtid="{D5CDD505-2E9C-101B-9397-08002B2CF9AE}" pid="3" name="Creator">
    <vt:lpwstr>Canva</vt:lpwstr>
  </property>
  <property fmtid="{D5CDD505-2E9C-101B-9397-08002B2CF9AE}" pid="4" name="LastSaved">
    <vt:filetime>2024-04-08T00:00:00Z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0x010100E92963C72E032D4FA60ED472B1E807A0</vt:lpwstr>
  </property>
  <property fmtid="{D5CDD505-2E9C-101B-9397-08002B2CF9AE}" pid="7" name="MediaServiceImageTags">
    <vt:lpwstr/>
  </property>
</Properties>
</file>